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1" r:id="rId4"/>
    <p:sldId id="264" r:id="rId5"/>
    <p:sldId id="298" r:id="rId6"/>
    <p:sldId id="278" r:id="rId7"/>
    <p:sldId id="464" r:id="rId8"/>
    <p:sldId id="442" r:id="rId9"/>
    <p:sldId id="443" r:id="rId10"/>
    <p:sldId id="461" r:id="rId11"/>
    <p:sldId id="441" r:id="rId12"/>
    <p:sldId id="277" r:id="rId13"/>
    <p:sldId id="351" r:id="rId14"/>
    <p:sldId id="462" r:id="rId15"/>
    <p:sldId id="463" r:id="rId16"/>
    <p:sldId id="352" r:id="rId17"/>
    <p:sldId id="329" r:id="rId18"/>
    <p:sldId id="330" r:id="rId19"/>
    <p:sldId id="332" r:id="rId20"/>
    <p:sldId id="331" r:id="rId21"/>
    <p:sldId id="453" r:id="rId22"/>
    <p:sldId id="472" r:id="rId23"/>
    <p:sldId id="471" r:id="rId24"/>
    <p:sldId id="319" r:id="rId25"/>
    <p:sldId id="333" r:id="rId26"/>
    <p:sldId id="334" r:id="rId27"/>
    <p:sldId id="320" r:id="rId28"/>
    <p:sldId id="321" r:id="rId29"/>
    <p:sldId id="465" r:id="rId30"/>
    <p:sldId id="466" r:id="rId31"/>
    <p:sldId id="258" r:id="rId32"/>
    <p:sldId id="281" r:id="rId33"/>
    <p:sldId id="297" r:id="rId34"/>
    <p:sldId id="282" r:id="rId35"/>
    <p:sldId id="335" r:id="rId36"/>
    <p:sldId id="337" r:id="rId37"/>
    <p:sldId id="338" r:id="rId38"/>
    <p:sldId id="336" r:id="rId39"/>
    <p:sldId id="293" r:id="rId40"/>
    <p:sldId id="493" r:id="rId41"/>
    <p:sldId id="339" r:id="rId42"/>
    <p:sldId id="342" r:id="rId43"/>
    <p:sldId id="340" r:id="rId44"/>
    <p:sldId id="343" r:id="rId45"/>
    <p:sldId id="341" r:id="rId46"/>
    <p:sldId id="344" r:id="rId47"/>
    <p:sldId id="345" r:id="rId48"/>
    <p:sldId id="346" r:id="rId49"/>
    <p:sldId id="492" r:id="rId50"/>
    <p:sldId id="347" r:id="rId51"/>
    <p:sldId id="348" r:id="rId52"/>
    <p:sldId id="494" r:id="rId53"/>
    <p:sldId id="294" r:id="rId54"/>
    <p:sldId id="295" r:id="rId55"/>
    <p:sldId id="296" r:id="rId56"/>
    <p:sldId id="299" r:id="rId57"/>
    <p:sldId id="300" r:id="rId58"/>
    <p:sldId id="301" r:id="rId59"/>
    <p:sldId id="349" r:id="rId60"/>
    <p:sldId id="306" r:id="rId61"/>
    <p:sldId id="350" r:id="rId62"/>
    <p:sldId id="262" r:id="rId63"/>
    <p:sldId id="279" r:id="rId64"/>
    <p:sldId id="302" r:id="rId65"/>
    <p:sldId id="304" r:id="rId66"/>
    <p:sldId id="500" r:id="rId67"/>
    <p:sldId id="491" r:id="rId68"/>
    <p:sldId id="490" r:id="rId69"/>
    <p:sldId id="495" r:id="rId70"/>
    <p:sldId id="497" r:id="rId71"/>
    <p:sldId id="496" r:id="rId72"/>
    <p:sldId id="499" r:id="rId73"/>
    <p:sldId id="498" r:id="rId74"/>
    <p:sldId id="308" r:id="rId75"/>
    <p:sldId id="468" r:id="rId76"/>
    <p:sldId id="438" r:id="rId77"/>
    <p:sldId id="437" r:id="rId78"/>
    <p:sldId id="467" r:id="rId79"/>
    <p:sldId id="307" r:id="rId80"/>
    <p:sldId id="469" r:id="rId81"/>
    <p:sldId id="439" r:id="rId82"/>
    <p:sldId id="440" r:id="rId83"/>
    <p:sldId id="470" r:id="rId84"/>
    <p:sldId id="305" r:id="rId85"/>
    <p:sldId id="309" r:id="rId86"/>
    <p:sldId id="310" r:id="rId87"/>
    <p:sldId id="311" r:id="rId88"/>
    <p:sldId id="473" r:id="rId89"/>
    <p:sldId id="312" r:id="rId90"/>
    <p:sldId id="313" r:id="rId91"/>
    <p:sldId id="314" r:id="rId92"/>
    <p:sldId id="315" r:id="rId93"/>
    <p:sldId id="474" r:id="rId94"/>
    <p:sldId id="316" r:id="rId95"/>
    <p:sldId id="266" r:id="rId96"/>
    <p:sldId id="267" r:id="rId97"/>
    <p:sldId id="451" r:id="rId98"/>
    <p:sldId id="452" r:id="rId99"/>
    <p:sldId id="450" r:id="rId100"/>
    <p:sldId id="322" r:id="rId101"/>
    <p:sldId id="475" r:id="rId102"/>
    <p:sldId id="384" r:id="rId103"/>
    <p:sldId id="359" r:id="rId104"/>
    <p:sldId id="357" r:id="rId105"/>
    <p:sldId id="361" r:id="rId106"/>
    <p:sldId id="362" r:id="rId107"/>
    <p:sldId id="454" r:id="rId108"/>
    <p:sldId id="323" r:id="rId109"/>
    <p:sldId id="382" r:id="rId110"/>
    <p:sldId id="383" r:id="rId111"/>
    <p:sldId id="455" r:id="rId112"/>
    <p:sldId id="457" r:id="rId113"/>
    <p:sldId id="404" r:id="rId114"/>
    <p:sldId id="417" r:id="rId115"/>
    <p:sldId id="424" r:id="rId116"/>
    <p:sldId id="268" r:id="rId117"/>
    <p:sldId id="324" r:id="rId118"/>
    <p:sldId id="427" r:id="rId119"/>
    <p:sldId id="326" r:id="rId120"/>
    <p:sldId id="406" r:id="rId121"/>
    <p:sldId id="407" r:id="rId122"/>
    <p:sldId id="429" r:id="rId123"/>
    <p:sldId id="430" r:id="rId124"/>
    <p:sldId id="355" r:id="rId125"/>
    <p:sldId id="327" r:id="rId126"/>
    <p:sldId id="356" r:id="rId127"/>
    <p:sldId id="360" r:id="rId128"/>
    <p:sldId id="431" r:id="rId129"/>
    <p:sldId id="270" r:id="rId130"/>
    <p:sldId id="271" r:id="rId131"/>
    <p:sldId id="482" r:id="rId132"/>
    <p:sldId id="449" r:id="rId133"/>
    <p:sldId id="477" r:id="rId134"/>
    <p:sldId id="476" r:id="rId135"/>
    <p:sldId id="445" r:id="rId136"/>
    <p:sldId id="448" r:id="rId137"/>
    <p:sldId id="447" r:id="rId138"/>
    <p:sldId id="484" r:id="rId139"/>
    <p:sldId id="433" r:id="rId140"/>
    <p:sldId id="483" r:id="rId141"/>
    <p:sldId id="486" r:id="rId142"/>
    <p:sldId id="487" r:id="rId143"/>
    <p:sldId id="479" r:id="rId144"/>
    <p:sldId id="317" r:id="rId145"/>
    <p:sldId id="485" r:id="rId146"/>
    <p:sldId id="488" r:id="rId147"/>
    <p:sldId id="489" r:id="rId148"/>
    <p:sldId id="432" r:id="rId149"/>
    <p:sldId id="444" r:id="rId150"/>
    <p:sldId id="481" r:id="rId151"/>
    <p:sldId id="260" r:id="rId1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eamanlan(兰翔)"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74D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5" d="100"/>
          <a:sy n="85" d="100"/>
        </p:scale>
        <p:origin x="595"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19T17:00:08.299"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0-11-19T17:00:08.299"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首页">
    <p:bg>
      <p:bgPr>
        <a:solidFill>
          <a:srgbClr val="074DA6"/>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90616" y="4234249"/>
            <a:ext cx="12019006" cy="605386"/>
          </a:xfrm>
        </p:spPr>
        <p:txBody>
          <a:bodyPr anchor="b">
            <a:normAutofit/>
          </a:bodyPr>
          <a:lstStyle>
            <a:lvl1pPr algn="ctr">
              <a:defRPr sz="3600" b="1">
                <a:solidFill>
                  <a:schemeClr val="bg1"/>
                </a:solidFill>
                <a:latin typeface="微软雅黑" panose="020B0503020204020204" pitchFamily="34" charset="-122"/>
                <a:ea typeface="微软雅黑" panose="020B0503020204020204" pitchFamily="34" charset="-122"/>
              </a:defRPr>
            </a:lvl1pPr>
          </a:lstStyle>
          <a:p>
            <a:r>
              <a:rPr lang="zh-CN" altLang="en-US" dirty="0"/>
              <a:t>请输入标题</a:t>
            </a:r>
          </a:p>
        </p:txBody>
      </p:sp>
      <p:sp>
        <p:nvSpPr>
          <p:cNvPr id="3" name="副标题 2"/>
          <p:cNvSpPr>
            <a:spLocks noGrp="1"/>
          </p:cNvSpPr>
          <p:nvPr>
            <p:ph type="subTitle" idx="1" hasCustomPrompt="1"/>
          </p:nvPr>
        </p:nvSpPr>
        <p:spPr>
          <a:xfrm>
            <a:off x="4174142" y="4953065"/>
            <a:ext cx="3843716" cy="500384"/>
          </a:xfrm>
        </p:spPr>
        <p:txBody>
          <a:bodyPr>
            <a:normAutofit/>
          </a:bodyPr>
          <a:lstStyle>
            <a:lvl1pPr marL="0" indent="0" algn="ctr">
              <a:buNone/>
              <a:defRPr sz="20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请输入时间</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1935" y="0"/>
            <a:ext cx="524257" cy="560833"/>
          </a:xfrm>
          <a:prstGeom prst="rect">
            <a:avLst/>
          </a:prstGeom>
        </p:spPr>
      </p:pic>
      <p:sp>
        <p:nvSpPr>
          <p:cNvPr id="2" name="标题 1"/>
          <p:cNvSpPr>
            <a:spLocks noGrp="1"/>
          </p:cNvSpPr>
          <p:nvPr>
            <p:ph type="title"/>
          </p:nvPr>
        </p:nvSpPr>
        <p:spPr>
          <a:xfrm>
            <a:off x="783772" y="1253056"/>
            <a:ext cx="10662558" cy="822879"/>
          </a:xfrm>
        </p:spPr>
        <p:txBody>
          <a:bodyPr>
            <a:normAutofit/>
          </a:bodyPr>
          <a:lstStyle>
            <a:lvl1pPr>
              <a:defRPr sz="24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竖排文字占位符 2"/>
          <p:cNvSpPr>
            <a:spLocks noGrp="1"/>
          </p:cNvSpPr>
          <p:nvPr>
            <p:ph type="body" orient="vert" idx="1" hasCustomPrompt="1"/>
          </p:nvPr>
        </p:nvSpPr>
        <p:spPr>
          <a:xfrm>
            <a:off x="783773" y="2187574"/>
            <a:ext cx="10662558" cy="4245883"/>
          </a:xfrm>
        </p:spPr>
        <p:txBody>
          <a:bodyPr vert="eaVert">
            <a:normAutofit/>
          </a:bodyPr>
          <a:lstStyle>
            <a:lvl1pPr>
              <a:lnSpc>
                <a:spcPct val="150000"/>
              </a:lnSpc>
              <a:defRPr sz="2000">
                <a:latin typeface="微软雅黑" panose="020B0503020204020204" pitchFamily="34" charset="-122"/>
                <a:ea typeface="微软雅黑" panose="020B0503020204020204" pitchFamily="34" charset="-122"/>
              </a:defRPr>
            </a:lvl1pPr>
            <a:lvl2pPr>
              <a:lnSpc>
                <a:spcPct val="150000"/>
              </a:lnSpc>
              <a:defRPr sz="1800">
                <a:latin typeface="微软雅黑" panose="020B0503020204020204" pitchFamily="34" charset="-122"/>
                <a:ea typeface="微软雅黑" panose="020B0503020204020204" pitchFamily="34" charset="-122"/>
              </a:defRPr>
            </a:lvl2pPr>
            <a:lvl3pPr>
              <a:lnSpc>
                <a:spcPct val="150000"/>
              </a:lnSpc>
              <a:defRPr sz="16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矩形 10"/>
          <p:cNvSpPr/>
          <p:nvPr userDrawn="1"/>
        </p:nvSpPr>
        <p:spPr>
          <a:xfrm>
            <a:off x="0" y="0"/>
            <a:ext cx="12192000" cy="1210962"/>
          </a:xfrm>
          <a:prstGeom prst="rect">
            <a:avLst/>
          </a:prstGeom>
          <a:solidFill>
            <a:srgbClr val="074D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1"/>
          <p:cNvSpPr>
            <a:spLocks noGrp="1"/>
          </p:cNvSpPr>
          <p:nvPr>
            <p:ph type="body" sz="quarter" idx="13" hasCustomPrompt="1"/>
          </p:nvPr>
        </p:nvSpPr>
        <p:spPr>
          <a:xfrm>
            <a:off x="162192" y="125978"/>
            <a:ext cx="10695278" cy="969653"/>
          </a:xfrm>
        </p:spPr>
        <p:txBody>
          <a:bodyPr anchor="ctr">
            <a:normAutofit/>
          </a:bodyPr>
          <a:lstStyle>
            <a:lvl1pPr marL="0" indent="0">
              <a:buNone/>
              <a:defRPr sz="275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请输入标题</a:t>
            </a:r>
            <a:endParaRPr lang="en-US" altLang="zh-CN" dirty="0"/>
          </a:p>
          <a:p>
            <a:pPr lvl="0"/>
            <a:r>
              <a:rPr lang="zh-CN" altLang="en-US" dirty="0"/>
              <a:t>请输入标题</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074DA6"/>
        </a:solidFill>
        <a:effectLst/>
      </p:bgPr>
    </p:bg>
    <p:spTree>
      <p:nvGrpSpPr>
        <p:cNvPr id="1" name=""/>
        <p:cNvGrpSpPr/>
        <p:nvPr/>
      </p:nvGrpSpPr>
      <p:grpSpPr>
        <a:xfrm>
          <a:off x="0" y="0"/>
          <a:ext cx="0" cy="0"/>
          <a:chOff x="0" y="0"/>
          <a:chExt cx="0" cy="0"/>
        </a:xfrm>
      </p:grpSpPr>
      <p:sp>
        <p:nvSpPr>
          <p:cNvPr id="7" name="文本框 6"/>
          <p:cNvSpPr txBox="1"/>
          <p:nvPr userDrawn="1"/>
        </p:nvSpPr>
        <p:spPr>
          <a:xfrm>
            <a:off x="8944125" y="3166082"/>
            <a:ext cx="2197769" cy="461665"/>
          </a:xfrm>
          <a:prstGeom prst="rect">
            <a:avLst/>
          </a:prstGeom>
          <a:noFill/>
        </p:spPr>
        <p:txBody>
          <a:bodyPr wrap="square" rtlCol="0">
            <a:spAutoFit/>
          </a:bodyPr>
          <a:lstStyle/>
          <a:p>
            <a:pPr algn="dist"/>
            <a:r>
              <a:rPr lang="en-US" altLang="zh-CN" sz="2400" dirty="0">
                <a:solidFill>
                  <a:schemeClr val="bg1"/>
                </a:solidFill>
                <a:latin typeface="微软雅黑" panose="020B0503020204020204" pitchFamily="34" charset="-122"/>
                <a:ea typeface="微软雅黑" panose="020B0503020204020204" pitchFamily="34" charset="-122"/>
              </a:rPr>
              <a:t>THANK YOU</a:t>
            </a:r>
            <a:endParaRPr lang="zh-CN" altLang="en-US" sz="1400"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rgbClr val="074DA6"/>
        </a:solidFill>
        <a:effectLst/>
      </p:bgPr>
    </p:bg>
    <p:spTree>
      <p:nvGrpSpPr>
        <p:cNvPr id="1" name=""/>
        <p:cNvGrpSpPr/>
        <p:nvPr/>
      </p:nvGrpSpPr>
      <p:grpSpPr>
        <a:xfrm>
          <a:off x="0" y="0"/>
          <a:ext cx="0" cy="0"/>
          <a:chOff x="0" y="0"/>
          <a:chExt cx="0" cy="0"/>
        </a:xfrm>
      </p:grpSpPr>
      <p:sp>
        <p:nvSpPr>
          <p:cNvPr id="26" name="文本占位符 25"/>
          <p:cNvSpPr>
            <a:spLocks noGrp="1"/>
          </p:cNvSpPr>
          <p:nvPr>
            <p:ph type="body" sz="quarter" idx="13" hasCustomPrompt="1"/>
          </p:nvPr>
        </p:nvSpPr>
        <p:spPr>
          <a:xfrm>
            <a:off x="1531945" y="878636"/>
            <a:ext cx="9128109" cy="5350714"/>
          </a:xfrm>
        </p:spPr>
        <p:txBody>
          <a:bodyPr>
            <a:normAutofit/>
          </a:bodyPr>
          <a:lstStyle>
            <a:lvl1pPr marL="457200" indent="-457200">
              <a:lnSpc>
                <a:spcPct val="150000"/>
              </a:lnSpc>
              <a:buFont typeface="Arial" panose="020B0604020202020204" pitchFamily="34" charset="0"/>
              <a:buChar char="•"/>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请输入目录</a:t>
            </a:r>
            <a:endParaRPr lang="en-US" altLang="zh-CN" dirty="0"/>
          </a:p>
        </p:txBody>
      </p:sp>
      <p:sp>
        <p:nvSpPr>
          <p:cNvPr id="2" name="文本框 1"/>
          <p:cNvSpPr txBox="1"/>
          <p:nvPr userDrawn="1"/>
        </p:nvSpPr>
        <p:spPr>
          <a:xfrm>
            <a:off x="996043" y="155068"/>
            <a:ext cx="2702378"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目录</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引导页">
    <p:spTree>
      <p:nvGrpSpPr>
        <p:cNvPr id="1" name=""/>
        <p:cNvGrpSpPr/>
        <p:nvPr/>
      </p:nvGrpSpPr>
      <p:grpSpPr>
        <a:xfrm>
          <a:off x="0" y="0"/>
          <a:ext cx="0" cy="0"/>
          <a:chOff x="0" y="0"/>
          <a:chExt cx="0" cy="0"/>
        </a:xfrm>
      </p:grpSpPr>
      <p:grpSp>
        <p:nvGrpSpPr>
          <p:cNvPr id="8" name="组合 7"/>
          <p:cNvGrpSpPr/>
          <p:nvPr userDrawn="1"/>
        </p:nvGrpSpPr>
        <p:grpSpPr>
          <a:xfrm>
            <a:off x="0" y="1896973"/>
            <a:ext cx="7592786" cy="560834"/>
            <a:chOff x="0" y="1896973"/>
            <a:chExt cx="3240505" cy="560834"/>
          </a:xfrm>
        </p:grpSpPr>
        <p:sp>
          <p:nvSpPr>
            <p:cNvPr id="9" name="矩形 8"/>
            <p:cNvSpPr/>
            <p:nvPr/>
          </p:nvSpPr>
          <p:spPr>
            <a:xfrm>
              <a:off x="0" y="1896974"/>
              <a:ext cx="2831431" cy="560833"/>
            </a:xfrm>
            <a:prstGeom prst="rect">
              <a:avLst/>
            </a:prstGeom>
            <a:solidFill>
              <a:srgbClr val="074D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流程图: 数据 9"/>
            <p:cNvSpPr/>
            <p:nvPr/>
          </p:nvSpPr>
          <p:spPr>
            <a:xfrm>
              <a:off x="2422357" y="1896973"/>
              <a:ext cx="818148" cy="560833"/>
            </a:xfrm>
            <a:prstGeom prst="flowChartInputOutput">
              <a:avLst/>
            </a:prstGeom>
            <a:solidFill>
              <a:srgbClr val="074D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文本占位符 13"/>
          <p:cNvSpPr>
            <a:spLocks noGrp="1"/>
          </p:cNvSpPr>
          <p:nvPr>
            <p:ph type="body" sz="quarter" idx="13" hasCustomPrompt="1"/>
          </p:nvPr>
        </p:nvSpPr>
        <p:spPr>
          <a:xfrm>
            <a:off x="34456" y="1948470"/>
            <a:ext cx="7174608" cy="430588"/>
          </a:xfrm>
        </p:spPr>
        <p:txBody>
          <a:bodyPr>
            <a:normAutofit/>
          </a:bodyPr>
          <a:lstStyle>
            <a:lvl1pPr marL="0" indent="0">
              <a:buNone/>
              <a:defRPr sz="2800" b="1" baseline="0">
                <a:solidFill>
                  <a:schemeClr val="bg1"/>
                </a:solidFill>
                <a:latin typeface="微软雅黑" panose="020B0503020204020204" pitchFamily="34" charset="-122"/>
                <a:ea typeface="微软雅黑" panose="020B0503020204020204" pitchFamily="34" charset="-122"/>
              </a:defRPr>
            </a:lvl1pPr>
          </a:lstStyle>
          <a:p>
            <a:pPr lvl="0"/>
            <a:r>
              <a:rPr lang="en-US" altLang="zh-CN" dirty="0"/>
              <a:t>01. </a:t>
            </a:r>
            <a:r>
              <a:rPr lang="zh-CN" altLang="en-US" dirty="0"/>
              <a:t>第一部分内容</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底纹空白">
    <p:spTree>
      <p:nvGrpSpPr>
        <p:cNvPr id="1" name=""/>
        <p:cNvGrpSpPr/>
        <p:nvPr/>
      </p:nvGrpSpPr>
      <p:grpSpPr>
        <a:xfrm>
          <a:off x="0" y="0"/>
          <a:ext cx="0" cy="0"/>
          <a:chOff x="0" y="0"/>
          <a:chExt cx="0" cy="0"/>
        </a:xfrm>
      </p:grpSpPr>
      <p:sp>
        <p:nvSpPr>
          <p:cNvPr id="7" name="矩形 6"/>
          <p:cNvSpPr/>
          <p:nvPr userDrawn="1"/>
        </p:nvSpPr>
        <p:spPr>
          <a:xfrm>
            <a:off x="0" y="0"/>
            <a:ext cx="12192000" cy="1210962"/>
          </a:xfrm>
          <a:prstGeom prst="rect">
            <a:avLst/>
          </a:prstGeom>
          <a:solidFill>
            <a:srgbClr val="074D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162192" y="125978"/>
            <a:ext cx="10695278" cy="969653"/>
          </a:xfrm>
        </p:spPr>
        <p:txBody>
          <a:bodyPr anchor="ctr">
            <a:normAutofit/>
          </a:bodyPr>
          <a:lstStyle>
            <a:lvl1pPr marL="0" indent="0">
              <a:buNone/>
              <a:defRPr sz="275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请输入标题</a:t>
            </a:r>
            <a:endParaRPr lang="en-US" altLang="zh-CN" dirty="0"/>
          </a:p>
          <a:p>
            <a:pPr lvl="0"/>
            <a:r>
              <a:rPr lang="zh-CN" altLang="en-US" dirty="0"/>
              <a:t>请输入标题</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不带底纹空白">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1935" y="0"/>
            <a:ext cx="524257" cy="560833"/>
          </a:xfrm>
          <a:prstGeom prst="rect">
            <a:avLst/>
          </a:prstGeom>
        </p:spPr>
      </p:pic>
      <p:sp>
        <p:nvSpPr>
          <p:cNvPr id="8" name="矩形 7"/>
          <p:cNvSpPr/>
          <p:nvPr userDrawn="1"/>
        </p:nvSpPr>
        <p:spPr>
          <a:xfrm>
            <a:off x="0" y="0"/>
            <a:ext cx="12192000" cy="1210962"/>
          </a:xfrm>
          <a:prstGeom prst="rect">
            <a:avLst/>
          </a:prstGeom>
          <a:solidFill>
            <a:srgbClr val="074D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1"/>
          <p:cNvSpPr>
            <a:spLocks noGrp="1"/>
          </p:cNvSpPr>
          <p:nvPr>
            <p:ph type="body" sz="quarter" idx="13" hasCustomPrompt="1"/>
          </p:nvPr>
        </p:nvSpPr>
        <p:spPr>
          <a:xfrm>
            <a:off x="162192" y="125978"/>
            <a:ext cx="10695278" cy="969653"/>
          </a:xfrm>
        </p:spPr>
        <p:txBody>
          <a:bodyPr anchor="ctr">
            <a:normAutofit/>
          </a:bodyPr>
          <a:lstStyle>
            <a:lvl1pPr marL="0" indent="0">
              <a:buNone/>
              <a:defRPr sz="275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请输入标题</a:t>
            </a:r>
            <a:endParaRPr lang="en-US" altLang="zh-CN" dirty="0"/>
          </a:p>
          <a:p>
            <a:pPr lvl="0"/>
            <a:r>
              <a:rPr lang="zh-CN" altLang="en-US" dirty="0"/>
              <a:t>请输入标题</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1935" y="0"/>
            <a:ext cx="524257" cy="560833"/>
          </a:xfrm>
          <a:prstGeom prst="rect">
            <a:avLst/>
          </a:prstGeom>
        </p:spPr>
      </p:pic>
      <p:sp>
        <p:nvSpPr>
          <p:cNvPr id="3" name="内容占位符 2"/>
          <p:cNvSpPr>
            <a:spLocks noGrp="1"/>
          </p:cNvSpPr>
          <p:nvPr>
            <p:ph idx="1" hasCustomPrompt="1"/>
          </p:nvPr>
        </p:nvSpPr>
        <p:spPr>
          <a:xfrm>
            <a:off x="702129" y="1312229"/>
            <a:ext cx="10793185" cy="5096735"/>
          </a:xfrm>
        </p:spPr>
        <p:txBody>
          <a:bodyPr>
            <a:normAutofit/>
          </a:bodyPr>
          <a:lstStyle>
            <a:lvl1pPr>
              <a:lnSpc>
                <a:spcPct val="150000"/>
              </a:lnSpc>
              <a:defRPr sz="2000">
                <a:latin typeface="微软雅黑" panose="020B0503020204020204" pitchFamily="34" charset="-122"/>
                <a:ea typeface="微软雅黑" panose="020B0503020204020204" pitchFamily="34" charset="-122"/>
              </a:defRPr>
            </a:lvl1pPr>
            <a:lvl2pPr>
              <a:lnSpc>
                <a:spcPct val="150000"/>
              </a:lnSpc>
              <a:defRPr sz="1800">
                <a:latin typeface="微软雅黑" panose="020B0503020204020204" pitchFamily="34" charset="-122"/>
                <a:ea typeface="微软雅黑" panose="020B0503020204020204" pitchFamily="34" charset="-122"/>
              </a:defRPr>
            </a:lvl2pPr>
            <a:lvl3pPr>
              <a:lnSpc>
                <a:spcPct val="150000"/>
              </a:lnSpc>
              <a:defRPr sz="16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userDrawn="1"/>
        </p:nvSpPr>
        <p:spPr>
          <a:xfrm>
            <a:off x="0" y="0"/>
            <a:ext cx="12192000" cy="1210962"/>
          </a:xfrm>
          <a:prstGeom prst="rect">
            <a:avLst/>
          </a:prstGeom>
          <a:solidFill>
            <a:srgbClr val="074D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3" hasCustomPrompt="1"/>
          </p:nvPr>
        </p:nvSpPr>
        <p:spPr>
          <a:xfrm>
            <a:off x="162192" y="125978"/>
            <a:ext cx="10695278" cy="969653"/>
          </a:xfrm>
        </p:spPr>
        <p:txBody>
          <a:bodyPr anchor="ctr">
            <a:normAutofit/>
          </a:bodyPr>
          <a:lstStyle>
            <a:lvl1pPr marL="0" indent="0">
              <a:buNone/>
              <a:defRPr sz="275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请输入标题</a:t>
            </a:r>
            <a:endParaRPr lang="en-US" altLang="zh-CN" dirty="0"/>
          </a:p>
          <a:p>
            <a:pPr lvl="0"/>
            <a:r>
              <a:rPr lang="zh-CN" altLang="en-US" dirty="0"/>
              <a:t>请输入标题</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1935" y="0"/>
            <a:ext cx="524257" cy="560833"/>
          </a:xfrm>
          <a:prstGeom prst="rect">
            <a:avLst/>
          </a:prstGeom>
        </p:spPr>
      </p:pic>
      <p:sp>
        <p:nvSpPr>
          <p:cNvPr id="3" name="内容占位符 2"/>
          <p:cNvSpPr>
            <a:spLocks noGrp="1"/>
          </p:cNvSpPr>
          <p:nvPr>
            <p:ph sz="half" idx="1" hasCustomPrompt="1"/>
          </p:nvPr>
        </p:nvSpPr>
        <p:spPr>
          <a:xfrm>
            <a:off x="795130" y="1390348"/>
            <a:ext cx="5136113" cy="4771913"/>
          </a:xfrm>
        </p:spPr>
        <p:txBody>
          <a:bodyPr>
            <a:normAutofit/>
          </a:bodyPr>
          <a:lstStyle>
            <a:lvl1pPr>
              <a:lnSpc>
                <a:spcPct val="150000"/>
              </a:lnSpc>
              <a:defRPr sz="2000">
                <a:latin typeface="微软雅黑" panose="020B0503020204020204" pitchFamily="34" charset="-122"/>
                <a:ea typeface="微软雅黑" panose="020B0503020204020204" pitchFamily="34" charset="-122"/>
              </a:defRPr>
            </a:lvl1pPr>
            <a:lvl2pPr>
              <a:lnSpc>
                <a:spcPct val="150000"/>
              </a:lnSpc>
              <a:defRPr sz="1800">
                <a:latin typeface="微软雅黑" panose="020B0503020204020204" pitchFamily="34" charset="-122"/>
                <a:ea typeface="微软雅黑" panose="020B0503020204020204" pitchFamily="34" charset="-122"/>
              </a:defRPr>
            </a:lvl2pPr>
            <a:lvl3pPr>
              <a:lnSpc>
                <a:spcPct val="150000"/>
              </a:lnSpc>
              <a:defRPr sz="16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矩形 11"/>
          <p:cNvSpPr/>
          <p:nvPr userDrawn="1"/>
        </p:nvSpPr>
        <p:spPr>
          <a:xfrm>
            <a:off x="0" y="0"/>
            <a:ext cx="12192000" cy="1210962"/>
          </a:xfrm>
          <a:prstGeom prst="rect">
            <a:avLst/>
          </a:prstGeom>
          <a:solidFill>
            <a:srgbClr val="074D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3" hasCustomPrompt="1"/>
          </p:nvPr>
        </p:nvSpPr>
        <p:spPr>
          <a:xfrm>
            <a:off x="162192" y="125978"/>
            <a:ext cx="10695278" cy="969653"/>
          </a:xfrm>
        </p:spPr>
        <p:txBody>
          <a:bodyPr anchor="ctr">
            <a:normAutofit/>
          </a:bodyPr>
          <a:lstStyle>
            <a:lvl1pPr marL="0" indent="0">
              <a:buNone/>
              <a:defRPr sz="275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请输入标题</a:t>
            </a:r>
            <a:endParaRPr lang="en-US" altLang="zh-CN" dirty="0"/>
          </a:p>
          <a:p>
            <a:pPr lvl="0"/>
            <a:r>
              <a:rPr lang="zh-CN" altLang="en-US" dirty="0"/>
              <a:t>请输入标题</a:t>
            </a:r>
          </a:p>
        </p:txBody>
      </p:sp>
      <p:sp>
        <p:nvSpPr>
          <p:cNvPr id="9" name="内容占位符 2"/>
          <p:cNvSpPr>
            <a:spLocks noGrp="1"/>
          </p:cNvSpPr>
          <p:nvPr>
            <p:ph sz="half" idx="14" hasCustomPrompt="1"/>
          </p:nvPr>
        </p:nvSpPr>
        <p:spPr>
          <a:xfrm>
            <a:off x="6251050" y="1390348"/>
            <a:ext cx="5136113" cy="4771913"/>
          </a:xfrm>
        </p:spPr>
        <p:txBody>
          <a:bodyPr>
            <a:normAutofit/>
          </a:bodyPr>
          <a:lstStyle>
            <a:lvl1pPr>
              <a:lnSpc>
                <a:spcPct val="150000"/>
              </a:lnSpc>
              <a:defRPr sz="2000">
                <a:latin typeface="微软雅黑" panose="020B0503020204020204" pitchFamily="34" charset="-122"/>
                <a:ea typeface="微软雅黑" panose="020B0503020204020204" pitchFamily="34" charset="-122"/>
              </a:defRPr>
            </a:lvl1pPr>
            <a:lvl2pPr>
              <a:lnSpc>
                <a:spcPct val="150000"/>
              </a:lnSpc>
              <a:defRPr sz="1800">
                <a:latin typeface="微软雅黑" panose="020B0503020204020204" pitchFamily="34" charset="-122"/>
                <a:ea typeface="微软雅黑" panose="020B0503020204020204" pitchFamily="34" charset="-122"/>
              </a:defRPr>
            </a:lvl2pPr>
            <a:lvl3pPr>
              <a:lnSpc>
                <a:spcPct val="150000"/>
              </a:lnSpc>
              <a:defRPr sz="16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1935" y="0"/>
            <a:ext cx="524257" cy="560833"/>
          </a:xfrm>
          <a:prstGeom prst="rect">
            <a:avLst/>
          </a:prstGeom>
        </p:spPr>
      </p:pic>
      <p:sp>
        <p:nvSpPr>
          <p:cNvPr id="3" name="文本占位符 2"/>
          <p:cNvSpPr>
            <a:spLocks noGrp="1"/>
          </p:cNvSpPr>
          <p:nvPr>
            <p:ph type="body" idx="1" hasCustomPrompt="1"/>
          </p:nvPr>
        </p:nvSpPr>
        <p:spPr>
          <a:xfrm>
            <a:off x="710292" y="1336940"/>
            <a:ext cx="5163285"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p:cNvSpPr>
            <a:spLocks noGrp="1"/>
          </p:cNvSpPr>
          <p:nvPr>
            <p:ph sz="half" idx="2" hasCustomPrompt="1"/>
          </p:nvPr>
        </p:nvSpPr>
        <p:spPr>
          <a:xfrm>
            <a:off x="710292" y="2160852"/>
            <a:ext cx="5163286" cy="4019512"/>
          </a:xfrm>
        </p:spPr>
        <p:txBody>
          <a:bodyPr/>
          <a:lstStyle>
            <a:lvl1pPr>
              <a:lnSpc>
                <a:spcPct val="150000"/>
              </a:lnSpc>
              <a:defRPr sz="2000">
                <a:latin typeface="微软雅黑" panose="020B0503020204020204" pitchFamily="34" charset="-122"/>
                <a:ea typeface="微软雅黑" panose="020B0503020204020204" pitchFamily="34" charset="-122"/>
              </a:defRPr>
            </a:lvl1pPr>
            <a:lvl2pPr>
              <a:lnSpc>
                <a:spcPct val="150000"/>
              </a:lnSpc>
              <a:defRPr sz="1800">
                <a:latin typeface="微软雅黑" panose="020B0503020204020204" pitchFamily="34" charset="-122"/>
                <a:ea typeface="微软雅黑" panose="020B0503020204020204" pitchFamily="34" charset="-122"/>
              </a:defRPr>
            </a:lvl2pPr>
            <a:lvl3pPr>
              <a:lnSpc>
                <a:spcPct val="150000"/>
              </a:lnSpc>
              <a:defRPr sz="16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矩形 13"/>
          <p:cNvSpPr/>
          <p:nvPr userDrawn="1"/>
        </p:nvSpPr>
        <p:spPr>
          <a:xfrm>
            <a:off x="0" y="0"/>
            <a:ext cx="12192000" cy="1210962"/>
          </a:xfrm>
          <a:prstGeom prst="rect">
            <a:avLst/>
          </a:prstGeom>
          <a:solidFill>
            <a:srgbClr val="074D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1"/>
          <p:cNvSpPr>
            <a:spLocks noGrp="1"/>
          </p:cNvSpPr>
          <p:nvPr>
            <p:ph type="body" sz="quarter" idx="13" hasCustomPrompt="1"/>
          </p:nvPr>
        </p:nvSpPr>
        <p:spPr>
          <a:xfrm>
            <a:off x="162192" y="125978"/>
            <a:ext cx="10695278" cy="969653"/>
          </a:xfrm>
        </p:spPr>
        <p:txBody>
          <a:bodyPr anchor="ctr">
            <a:normAutofit/>
          </a:bodyPr>
          <a:lstStyle>
            <a:lvl1pPr marL="0" indent="0">
              <a:buNone/>
              <a:defRPr sz="275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请输入标题</a:t>
            </a:r>
            <a:endParaRPr lang="en-US" altLang="zh-CN" dirty="0"/>
          </a:p>
          <a:p>
            <a:pPr lvl="0"/>
            <a:r>
              <a:rPr lang="zh-CN" altLang="en-US" dirty="0"/>
              <a:t>请输入标题</a:t>
            </a:r>
          </a:p>
        </p:txBody>
      </p:sp>
      <p:sp>
        <p:nvSpPr>
          <p:cNvPr id="18" name="文本占位符 2"/>
          <p:cNvSpPr>
            <a:spLocks noGrp="1"/>
          </p:cNvSpPr>
          <p:nvPr>
            <p:ph type="body" idx="14" hasCustomPrompt="1"/>
          </p:nvPr>
        </p:nvSpPr>
        <p:spPr>
          <a:xfrm>
            <a:off x="6357256" y="1336940"/>
            <a:ext cx="5163285" cy="823912"/>
          </a:xfrm>
        </p:spPr>
        <p:txBody>
          <a:bodyPr anchor="b"/>
          <a:lstStyle>
            <a:lvl1pPr marL="0" indent="0">
              <a:buNone/>
              <a:defRPr sz="2400" b="1">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20" name="内容占位符 3"/>
          <p:cNvSpPr>
            <a:spLocks noGrp="1"/>
          </p:cNvSpPr>
          <p:nvPr>
            <p:ph sz="half" idx="15" hasCustomPrompt="1"/>
          </p:nvPr>
        </p:nvSpPr>
        <p:spPr>
          <a:xfrm>
            <a:off x="6357256" y="2160852"/>
            <a:ext cx="5163286" cy="4019512"/>
          </a:xfrm>
        </p:spPr>
        <p:txBody>
          <a:bodyPr/>
          <a:lstStyle>
            <a:lvl1pPr>
              <a:lnSpc>
                <a:spcPct val="150000"/>
              </a:lnSpc>
              <a:defRPr sz="2000">
                <a:latin typeface="微软雅黑" panose="020B0503020204020204" pitchFamily="34" charset="-122"/>
                <a:ea typeface="微软雅黑" panose="020B0503020204020204" pitchFamily="34" charset="-122"/>
              </a:defRPr>
            </a:lvl1pPr>
            <a:lvl2pPr>
              <a:lnSpc>
                <a:spcPct val="150000"/>
              </a:lnSpc>
              <a:defRPr sz="1800">
                <a:latin typeface="微软雅黑" panose="020B0503020204020204" pitchFamily="34" charset="-122"/>
                <a:ea typeface="微软雅黑" panose="020B0503020204020204" pitchFamily="34" charset="-122"/>
              </a:defRPr>
            </a:lvl2pPr>
            <a:lvl3pPr>
              <a:lnSpc>
                <a:spcPct val="150000"/>
              </a:lnSpc>
              <a:defRPr sz="16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1935" y="0"/>
            <a:ext cx="524257" cy="560833"/>
          </a:xfrm>
          <a:prstGeom prst="rect">
            <a:avLst/>
          </a:prstGeom>
        </p:spPr>
      </p:pic>
      <p:sp>
        <p:nvSpPr>
          <p:cNvPr id="2" name="标题 1"/>
          <p:cNvSpPr>
            <a:spLocks noGrp="1"/>
          </p:cNvSpPr>
          <p:nvPr>
            <p:ph type="title"/>
          </p:nvPr>
        </p:nvSpPr>
        <p:spPr>
          <a:xfrm>
            <a:off x="824593" y="1294665"/>
            <a:ext cx="3948792" cy="1008788"/>
          </a:xfrm>
        </p:spPr>
        <p:txBody>
          <a:bodyPr anchor="b">
            <a:normAutofit/>
          </a:bodyPr>
          <a:lstStyle>
            <a:lvl1pPr>
              <a:defRPr sz="24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hasCustomPrompt="1"/>
          </p:nvPr>
        </p:nvSpPr>
        <p:spPr>
          <a:xfrm>
            <a:off x="5347607" y="1294665"/>
            <a:ext cx="6123214" cy="4983672"/>
          </a:xfrm>
        </p:spPr>
        <p:txBody>
          <a:bodyPr>
            <a:normAutofit/>
          </a:bodyPr>
          <a:lstStyle>
            <a:lvl1pPr>
              <a:lnSpc>
                <a:spcPct val="150000"/>
              </a:lnSpc>
              <a:defRPr sz="2000">
                <a:latin typeface="微软雅黑" panose="020B0503020204020204" pitchFamily="34" charset="-122"/>
                <a:ea typeface="微软雅黑" panose="020B0503020204020204" pitchFamily="34" charset="-122"/>
              </a:defRPr>
            </a:lvl1pPr>
            <a:lvl2pPr>
              <a:lnSpc>
                <a:spcPct val="150000"/>
              </a:lnSpc>
              <a:defRPr sz="1800">
                <a:latin typeface="微软雅黑" panose="020B0503020204020204" pitchFamily="34" charset="-122"/>
                <a:ea typeface="微软雅黑" panose="020B0503020204020204" pitchFamily="34" charset="-122"/>
              </a:defRPr>
            </a:lvl2pPr>
            <a:lvl3pPr>
              <a:lnSpc>
                <a:spcPct val="150000"/>
              </a:lnSpc>
              <a:defRPr sz="16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hasCustomPrompt="1"/>
          </p:nvPr>
        </p:nvSpPr>
        <p:spPr>
          <a:xfrm>
            <a:off x="824593" y="2303453"/>
            <a:ext cx="3948792" cy="3974884"/>
          </a:xfrm>
        </p:spPr>
        <p:txBody>
          <a:bodyPr>
            <a:normAutofit/>
          </a:bodyPr>
          <a:lstStyle>
            <a:lvl1pPr marL="0" indent="0">
              <a:buNone/>
              <a:defRPr sz="2000">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12" name="矩形 11"/>
          <p:cNvSpPr/>
          <p:nvPr userDrawn="1"/>
        </p:nvSpPr>
        <p:spPr>
          <a:xfrm>
            <a:off x="0" y="0"/>
            <a:ext cx="12192000" cy="1210962"/>
          </a:xfrm>
          <a:prstGeom prst="rect">
            <a:avLst/>
          </a:prstGeom>
          <a:solidFill>
            <a:srgbClr val="074D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3" hasCustomPrompt="1"/>
          </p:nvPr>
        </p:nvSpPr>
        <p:spPr>
          <a:xfrm>
            <a:off x="162192" y="125978"/>
            <a:ext cx="10695278" cy="969653"/>
          </a:xfrm>
        </p:spPr>
        <p:txBody>
          <a:bodyPr anchor="ctr">
            <a:normAutofit/>
          </a:bodyPr>
          <a:lstStyle>
            <a:lvl1pPr marL="0" indent="0">
              <a:buNone/>
              <a:defRPr sz="275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请输入标题</a:t>
            </a:r>
            <a:endParaRPr lang="en-US" altLang="zh-CN" dirty="0"/>
          </a:p>
          <a:p>
            <a:pPr lvl="0"/>
            <a:r>
              <a:rPr lang="zh-CN" altLang="en-US" dirty="0"/>
              <a:t>请输入标题</a:t>
            </a: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3">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597473-51F3-4924-8D46-BC001963FE12}" type="datetimeFigureOut">
              <a:rPr lang="zh-CN" altLang="en-US" smtClean="0"/>
              <a:t>2021/6/27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836D6-673C-4B9C-8BFA-6D00A556D95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dreamanlan/GameDemo/blob/master/ForPPT/VisualStory.dsl" TargetMode="External"/><Relationship Id="rId2" Type="http://schemas.openxmlformats.org/officeDocument/2006/relationships/image" Target="../media/image87.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github.com/dreamanlan/GameDemo/blob/master/ForPPT/Scripts/VisualStoryEditor/NodeInfo.cs" TargetMode="Externa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github.com/dreamanlan/GameDemo/blob/master/ForPPT/Editor/VisualStoryEditor/NodeInfoEditor.cs" TargetMode="Externa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eclipse.org/Xtext/" TargetMode="Externa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jetbrains.com/mps/" TargetMode="Externa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reamanlan/ScriptInterpreterByDsl0" TargetMode="External"/><Relationship Id="rId2" Type="http://schemas.openxmlformats.org/officeDocument/2006/relationships/hyperlink" Target="https://github.com/dreamanlan/ScriptInterpreterByDsl0/blob/master/Program.cs" TargetMode="Externa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reamanlan/ScriptInterpreterByDsl0" TargetMode="External"/><Relationship Id="rId2" Type="http://schemas.openxmlformats.org/officeDocument/2006/relationships/hyperlink" Target="https://github.com/dreamanlan/ScriptInterpreterByDsl0/blob/master/Program.cs" TargetMode="Externa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dreamanlan/ScriptInterpreterByDsl/blob/master/IfWhileAndOperator.cs"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dreamanlan/ScriptInterpreterByDsl/blob/master/VirtualMachine.c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reamanlan/TerrainGenByDsl" TargetMode="External"/><Relationship Id="rId2" Type="http://schemas.openxmlformats.org/officeDocument/2006/relationships/hyperlink" Target="https://github.com/dreamanlan/TerrainGenByDsl/blob/master/Assets/Editor/TerrainProcessor.cs" TargetMode="Externa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slkpg.org/"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github.com/dreamanlan/MetaDSL"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gkc.org.uk/martin/papers/middle-out-t.pdf" TargetMode="Externa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www.martinfowler.com/articles/languageWorkbench.html" TargetMode="External"/><Relationship Id="rId2" Type="http://schemas.openxmlformats.org/officeDocument/2006/relationships/hyperlink" Target="https://www.martinfowler.com/" TargetMode="Externa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hyperlink" Target="https://parametri.city/blog/2018-12-23-language-oriented-software-engineering/index.html"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dreamanlan/MetaDSL/blob/master/DslParser/dsl.txt" TargetMode="External"/><Relationship Id="rId2" Type="http://schemas.openxmlformats.org/officeDocument/2006/relationships/hyperlink" Target="https://github.com/dreamanlan/MetaDSL/blob/master/DslParser/DslToken.cs"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hyperlink" Target="https://github.com/dreamanlan/MetaDSL/blob/master/Dsl.cs" TargetMode="Externa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dreamanlan/BatchCommand" TargetMode="External"/><Relationship Id="rId2" Type="http://schemas.openxmlformats.org/officeDocument/2006/relationships/hyperlink" Target="https://github.com/dreamanlan/BatchCommand/blob/master/deps/DslCalculator.cs" TargetMode="Externa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dreamanlan/BatchCommand" TargetMode="External"/><Relationship Id="rId2" Type="http://schemas.openxmlformats.org/officeDocument/2006/relationships/hyperlink" Target="https://github.com/dreamanlan/BatchCommand/blob/master/deps/DslCalculator.cs" TargetMode="Externa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github.com/dreamanlan/BatchCommand"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及</a:t>
            </a:r>
            <a:r>
              <a:rPr lang="zh-CN" altLang="en-US" dirty="0">
                <a:latin typeface="方正北魏楷书简体" panose="03000509000000000000" pitchFamily="65" charset="-122"/>
                <a:ea typeface="方正北魏楷书简体" panose="03000509000000000000" pitchFamily="65" charset="-122"/>
              </a:rPr>
              <a:t>在Unity游戏开发的应用</a:t>
            </a:r>
          </a:p>
        </p:txBody>
      </p:sp>
      <p:sp>
        <p:nvSpPr>
          <p:cNvPr id="3" name="副标题 2"/>
          <p:cNvSpPr>
            <a:spLocks noGrp="1"/>
          </p:cNvSpPr>
          <p:nvPr>
            <p:ph type="subTitle" idx="1"/>
          </p:nvPr>
        </p:nvSpPr>
        <p:spPr>
          <a:xfrm>
            <a:off x="4173855" y="4953000"/>
            <a:ext cx="3843655" cy="1002030"/>
          </a:xfrm>
        </p:spPr>
        <p:txBody>
          <a:bodyPr>
            <a:normAutofit/>
          </a:bodyPr>
          <a:lstStyle/>
          <a:p>
            <a:r>
              <a:rPr lang="en-US" altLang="zh-CN" dirty="0" err="1" smtClean="0"/>
              <a:t>dreaman</a:t>
            </a:r>
            <a:endParaRPr lang="en-US" altLang="zh-CN" dirty="0"/>
          </a:p>
          <a:p>
            <a:r>
              <a:rPr lang="en-US" altLang="zh-CN" dirty="0" smtClean="0">
                <a:sym typeface="+mn-ea"/>
              </a:rPr>
              <a:t>2021</a:t>
            </a:r>
            <a:r>
              <a:rPr lang="zh-CN" altLang="en-US" dirty="0" smtClean="0">
                <a:sym typeface="+mn-ea"/>
              </a:rPr>
              <a:t>年</a:t>
            </a: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4118300432"/>
              </p:ext>
            </p:extLst>
          </p:nvPr>
        </p:nvGraphicFramePr>
        <p:xfrm>
          <a:off x="10665666" y="383148"/>
          <a:ext cx="1200150" cy="433387"/>
        </p:xfrm>
        <a:graphic>
          <a:graphicData uri="http://schemas.openxmlformats.org/presentationml/2006/ole">
            <mc:AlternateContent xmlns:mc="http://schemas.openxmlformats.org/markup-compatibility/2006">
              <mc:Choice xmlns:v="urn:schemas-microsoft-com:vml" Requires="v">
                <p:oleObj spid="_x0000_s1026" name="包装程序外壳对象" showAsIcon="1" r:id="rId3" imgW="1199880" imgH="434160" progId="Package">
                  <p:embed/>
                </p:oleObj>
              </mc:Choice>
              <mc:Fallback>
                <p:oleObj name="包装程序外壳对象" showAsIcon="1" r:id="rId3" imgW="1199880" imgH="434160" progId="Package">
                  <p:embed/>
                  <p:pic>
                    <p:nvPicPr>
                      <p:cNvPr id="0" name=""/>
                      <p:cNvPicPr/>
                      <p:nvPr/>
                    </p:nvPicPr>
                    <p:blipFill>
                      <a:blip r:embed="rId4"/>
                      <a:stretch>
                        <a:fillRect/>
                      </a:stretch>
                    </p:blipFill>
                    <p:spPr>
                      <a:xfrm>
                        <a:off x="10665666" y="383148"/>
                        <a:ext cx="1200150" cy="43338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336176" y="1582271"/>
            <a:ext cx="11326906" cy="92333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—Domain Specific Language—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领域特定语言</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与通用目标语言（</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GPL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）对比</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来自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en-US" altLang="zh-CN" b="1" dirty="0"/>
              <a:t>DSL </a:t>
            </a:r>
            <a:r>
              <a:rPr lang="en-US" altLang="zh-CN" b="1" dirty="0" smtClean="0"/>
              <a:t>Engineering-</a:t>
            </a:r>
            <a:r>
              <a:rPr lang="en-US" altLang="zh-CN" i="1" dirty="0"/>
              <a:t>Designing, Implementing and Using </a:t>
            </a:r>
            <a:r>
              <a:rPr lang="en-US" altLang="zh-CN" i="1" dirty="0" smtClean="0"/>
              <a:t>Domain-Specific </a:t>
            </a:r>
            <a:r>
              <a:rPr lang="en-US" altLang="zh-CN" i="1" dirty="0"/>
              <a:t>Languages</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2013</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559981" y="2614070"/>
            <a:ext cx="11169395" cy="3413293"/>
          </a:xfrm>
          <a:prstGeom prst="rect">
            <a:avLst/>
          </a:prstGeom>
        </p:spPr>
      </p:pic>
    </p:spTree>
    <p:extLst>
      <p:ext uri="{BB962C8B-B14F-4D97-AF65-F5344CB8AC3E}">
        <p14:creationId xmlns:p14="http://schemas.microsoft.com/office/powerpoint/2010/main" val="5108229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剧情脚本的设计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6420112"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剧情脚本的设计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本部分将实现一个专用运行模型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基于命令队列的解释器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可以实现类似协程运行的并发非阻塞效果</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特别适合于多线描述带等待的逻辑</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电影剧本的效果</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思想最早见于</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星际争霸</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脚本</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编辑器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6" name="Picture 2" descr="C:\Users\DREAMA~1\AppData\Local\Temp\SNAGHTML85e4d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046" y="3558044"/>
            <a:ext cx="9390529" cy="30130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剧情脚本的设计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658111" cy="1754326"/>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剧情脚本的设计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概念</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Story</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消息</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消息处理</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5809130" y="1201270"/>
            <a:ext cx="6320117" cy="5177965"/>
          </a:xfrm>
          <a:prstGeom prst="rect">
            <a:avLst/>
          </a:prstGeom>
        </p:spPr>
      </p:pic>
      <p:pic>
        <p:nvPicPr>
          <p:cNvPr id="1026" name="Picture 2" descr="C:\Users\DREAMA~1\AppData\Local\Temp\SNAGHTMLa46dc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870" y="3117063"/>
            <a:ext cx="4349563" cy="3262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19157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剧情脚本的设计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658111" cy="507831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剧情脚本的设计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特点</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消息驱动，每个消息对应一个处理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Story</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里的每个消息处理有</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个消息队列</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串行消息队列</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并行消息队列</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消息的触发基本没有开销</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触发消息只是把消息放到队列里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消息处理可并发</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同一个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Story</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里可以有多个消息处理同时处于执行状态</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每个串行消息队列对应的消息处理执行一次处理一个消息，后续消息等前面消息处理完成后再处理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并行消息队列里的每个消息额外实例化一个处理，只要不超过处理实例的上限（</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16</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个）就可以同时执行处理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消息处理跨多个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tick</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5809130" y="1201270"/>
            <a:ext cx="6320117" cy="5177965"/>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剧情脚本的设计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2" y="1582271"/>
            <a:ext cx="2359100"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剧情脚本的设计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串行与并行消息处理解释</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1026" name="Picture 2" descr="C:\Users\DREAMA~1\AppData\Local\Temp\SNAGHTML4fb1b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5298" y="1905436"/>
            <a:ext cx="8163423" cy="43693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剧情脚本的设计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8239947"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剧情脚本的设计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执行模型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消息处理是一个命令队列</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命令队列队首的命令每个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tick</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命令执行结果指示命令是否完成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命令完成从队列里移除</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命令自己决定是单</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tick</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执行还是跨多个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tick</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1026" name="Picture 2" descr="C:\Users\DREAMA~1\AppData\Local\Temp\SNAGHTMLc611c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154" y="3606444"/>
            <a:ext cx="8631875" cy="2978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剧情脚本的设计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658111" cy="507831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剧情脚本的设计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执行模型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复合语句命令包含语句块，也就是命令列表，如</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if/loop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这些命令自身在消息处理的命令队列里是一条命令</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这些命令同时又带有命令队列，用来保存与执行构成语句块的命令</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这种多级命令队列的结构在运行时构成了命令队列栈，每个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Tick</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总是栈顶的命令队列得到执行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这也是剧情脚本的执行模型与传统脚本的执行模型的一个比较大的差别</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传统的脚本只有一个栈主要用于局部变量与参数，剧情脚本则既有变量栈还有一个命令队列栈，并且二者不是一一对应的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2050" name="Picture 2" descr="C:\Users\DREAMA~1\AppData\Local\Temp\SNAGHTMLd784d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0471" y="1597186"/>
            <a:ext cx="4002554" cy="5163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剧情脚本的设计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2" y="1582271"/>
            <a:ext cx="4428618" cy="341632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剧情脚本的设计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执行模型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命令的参数可以是常量、变量或者一个函数调用或计算表达式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命令参数在加载时构成一棵表达式树，运行时按后序遍历求值</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参数的求值在命令首次执行时完成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命令跨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tick</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执行时，参数值不会变化</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3076" name="Picture 4" descr="C:\Users\DREAMA~1\AppData\Local\Temp\SNAGHTMLed083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745" y="1769520"/>
            <a:ext cx="7231597" cy="4211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剧情编辑器的设计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4255135"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剧情编辑器的设计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概念上与脚本保持对应</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每个消息处理表示为一个可视图上的结点</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结点里面是各个命令</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消息触发为从命令到消息处理结点的连线</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2050" name="Picture 2" descr="C:\Users\DREAMA~1\AppData\Local\Temp\SNAGHTMLbfab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6499" y="1582271"/>
            <a:ext cx="7852692" cy="505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51540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剧情编辑器的设计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662594" cy="1754326"/>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剧情编辑器的设计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简化</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消息处理里只有一级命令列表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不支持分支</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循环命令，相关逻辑应封装到自定义命令里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默认不支持变量与赋值（减小副作用）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5934635" y="1582271"/>
            <a:ext cx="6094340" cy="3997928"/>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剧情编辑器的设计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662594" cy="2308324"/>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剧情编辑器的设计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编辑方式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采用属性窗口</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每个命令通过属性窗口设置</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命令参数支持配置编辑特性</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编辑特性为可扩展的编辑器代码，通过为不同类型的参数提供编辑特性实现绝大多数命令的灵活编辑</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5800719" y="1582271"/>
            <a:ext cx="6268995" cy="411250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336176" y="1582271"/>
            <a:ext cx="11326906" cy="286131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—Domain Specific Language—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领域特定语言</a:t>
            </a: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内部</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内部</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使用宿主语言支持的语法，不用自己编写</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parser</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要求</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使用者熟悉宿主语言</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使用宿主语言的开发环境</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使用时通常无法与宿主语言代码隔离</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实例：</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 boost</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库里的</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spirit</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库</a:t>
            </a: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基于操作符重载形成特定样式的语法</a:t>
            </a: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用户通过定义语法得到一个语法</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parser</a:t>
            </a:r>
          </a:p>
          <a:p>
            <a:pPr marL="742950" lvl="1"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
        <p:nvSpPr>
          <p:cNvPr id="4" name="文本框 3"/>
          <p:cNvSpPr txBox="1"/>
          <p:nvPr/>
        </p:nvSpPr>
        <p:spPr>
          <a:xfrm>
            <a:off x="4370070" y="4712970"/>
            <a:ext cx="4038600" cy="368300"/>
          </a:xfrm>
          <a:prstGeom prst="rect">
            <a:avLst/>
          </a:prstGeom>
          <a:noFill/>
        </p:spPr>
        <p:txBody>
          <a:bodyPr wrap="square" rtlCol="0">
            <a:spAutoFit/>
          </a:bodyPr>
          <a:lstStyle/>
          <a:p>
            <a:r>
              <a:rPr lang="zh-CN" altLang="en-US">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我认为严格来说不是完整的</a:t>
            </a:r>
            <a:r>
              <a:rPr lang="en-US" altLang="zh-CN">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509831" y="1239603"/>
            <a:ext cx="3588951" cy="3284157"/>
          </a:xfrm>
          <a:prstGeom prst="rect">
            <a:avLst/>
          </a:prstGeom>
        </p:spPr>
      </p:pic>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剧情编辑器的设计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5312972" cy="313932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剧情编辑器的设计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编辑器配置</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3"/>
              </a:rPr>
              <a:t>VisualStory.dsl</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每个命令使用一个</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文件描述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名称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说明</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参数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初始值</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语义类别（决定了编辑样式）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是否可选（位置参数还是命名参数）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4"/>
          <a:stretch>
            <a:fillRect/>
          </a:stretch>
        </p:blipFill>
        <p:spPr>
          <a:xfrm>
            <a:off x="7185212" y="3151931"/>
            <a:ext cx="4756795" cy="3509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4657995" y="1497039"/>
            <a:ext cx="6899778" cy="4697640"/>
          </a:xfrm>
          <a:prstGeom prst="rect">
            <a:avLst/>
          </a:prstGeom>
        </p:spPr>
      </p:pic>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剧情编辑器的设计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4385955"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剧情编辑器的设计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编辑器配置</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编辑器支持的命令列表从配置读取，构建操作菜单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9" name="图片 8"/>
          <p:cNvPicPr>
            <a:picLocks noChangeAspect="1"/>
          </p:cNvPicPr>
          <p:nvPr/>
        </p:nvPicPr>
        <p:blipFill>
          <a:blip r:embed="rId3"/>
          <a:stretch>
            <a:fillRect/>
          </a:stretch>
        </p:blipFill>
        <p:spPr>
          <a:xfrm>
            <a:off x="5564370" y="2454123"/>
            <a:ext cx="5768230" cy="3581331"/>
          </a:xfrm>
          <a:prstGeom prst="rect">
            <a:avLst/>
          </a:prstGeom>
        </p:spPr>
      </p:pic>
    </p:spTree>
    <p:extLst>
      <p:ext uri="{BB962C8B-B14F-4D97-AF65-F5344CB8AC3E}">
        <p14:creationId xmlns:p14="http://schemas.microsoft.com/office/powerpoint/2010/main" val="187310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剧情编辑器的设计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4385955" cy="1754326"/>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剧情编辑器的设计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编辑器配置</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命令以配置为模板创建实例，然后在编辑器里显示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玩家交互编辑会修改或添加其它的数据</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7" name="图片 6"/>
          <p:cNvPicPr>
            <a:picLocks noChangeAspect="1"/>
          </p:cNvPicPr>
          <p:nvPr/>
        </p:nvPicPr>
        <p:blipFill>
          <a:blip r:embed="rId2"/>
          <a:stretch>
            <a:fillRect/>
          </a:stretch>
        </p:blipFill>
        <p:spPr>
          <a:xfrm>
            <a:off x="4754833" y="2150589"/>
            <a:ext cx="6770240" cy="2369775"/>
          </a:xfrm>
          <a:prstGeom prst="rect">
            <a:avLst/>
          </a:prstGeom>
        </p:spPr>
      </p:pic>
    </p:spTree>
    <p:extLst>
      <p:ext uri="{BB962C8B-B14F-4D97-AF65-F5344CB8AC3E}">
        <p14:creationId xmlns:p14="http://schemas.microsoft.com/office/powerpoint/2010/main" val="423449372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剧情编辑器的设计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662594"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剧情编辑器的设计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2"/>
              </a:rPr>
              <a:t>NodeInfo.cs</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参数编辑接口</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098" name="Picture 2" descr="C:\Users\DREAMA~1\AppData\Local\Temp\SNAGHTML163d9c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718" y="2905436"/>
            <a:ext cx="7557431" cy="19355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剧情编辑器的设计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662594"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剧情编辑器的设计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2"/>
              </a:rPr>
              <a:t>NodeInfoEditor.cs</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命令编辑的流程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2050" name="Picture 2" descr="C:\Users\DREAMA~1\AppData\Local\Temp\SNAGHTML197e89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943" y="1983998"/>
            <a:ext cx="5262155" cy="376686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248653" y="2797687"/>
            <a:ext cx="5249290" cy="2537068"/>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剧情编辑器设计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9" name="内容占位符 4"/>
          <p:cNvSpPr txBox="1">
            <a:spLocks/>
          </p:cNvSpPr>
          <p:nvPr/>
        </p:nvSpPr>
        <p:spPr>
          <a:xfrm>
            <a:off x="129988" y="1333580"/>
            <a:ext cx="4670612" cy="5143420"/>
          </a:xfrm>
          <a:prstGeom prst="rect">
            <a:avLst/>
          </a:prstGeom>
          <a:ln>
            <a:solidFill>
              <a:srgbClr val="0070C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用</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或其他</a:t>
            </a:r>
            <a:r>
              <a:rPr lang="en-US" altLang="zh-CN" dirty="0" smtClean="0">
                <a:latin typeface="方正北魏楷书简体" panose="03000509000000000000" pitchFamily="65" charset="-122"/>
                <a:ea typeface="方正北魏楷书简体" panose="03000509000000000000" pitchFamily="65" charset="-122"/>
              </a:rPr>
              <a:t>GPL</a:t>
            </a:r>
            <a:r>
              <a:rPr lang="zh-CN" altLang="en-US" dirty="0" smtClean="0">
                <a:latin typeface="方正北魏楷书简体" panose="03000509000000000000" pitchFamily="65" charset="-122"/>
                <a:ea typeface="方正北魏楷书简体" panose="03000509000000000000" pitchFamily="65" charset="-122"/>
              </a:rPr>
              <a:t>脚本实现有啥差别</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描述了业务模型</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开发与沟通围绕业务模型展开</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保证需求一致</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满足需求</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适应变化</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smtClean="0">
                <a:latin typeface="方正北魏楷书简体" panose="03000509000000000000" pitchFamily="65" charset="-122"/>
                <a:ea typeface="方正北魏楷书简体" panose="03000509000000000000" pitchFamily="65" charset="-122"/>
              </a:rPr>
              <a:t>GPL</a:t>
            </a:r>
            <a:r>
              <a:rPr lang="zh-CN" altLang="en-US" dirty="0" smtClean="0">
                <a:latin typeface="方正北魏楷书简体" panose="03000509000000000000" pitchFamily="65" charset="-122"/>
                <a:ea typeface="方正北魏楷书简体" panose="03000509000000000000" pitchFamily="65" charset="-122"/>
              </a:rPr>
              <a:t>脚本是开发语言，主要还是用于编写逻辑</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热更新</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扩展现有逻辑</a:t>
            </a:r>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10" name="Picture 6" descr="C:\Users\DREAMA~1\AppData\Local\Temp\SNAGHTML813c3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6817" y="2293139"/>
            <a:ext cx="7257918" cy="41838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DREAMA~1\AppData\Local\Temp\SNAGHTMLa9de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586" y="1268328"/>
            <a:ext cx="5825919" cy="10248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fontScale="85000" lnSpcReduction="10000"/>
          </a:bodyPr>
          <a:lstStyle/>
          <a:p>
            <a:r>
              <a:rPr lang="zh-CN" altLang="en-US" dirty="0">
                <a:latin typeface="方正北魏楷书简体" panose="03000509000000000000" pitchFamily="65" charset="-122"/>
                <a:ea typeface="方正北魏楷书简体" panose="03000509000000000000" pitchFamily="65" charset="-122"/>
              </a:rPr>
              <a:t>第五章 一个基于</a:t>
            </a:r>
            <a:r>
              <a:rPr lang="en-US" altLang="zh-CN" dirty="0">
                <a:latin typeface="方正北魏楷书简体" panose="03000509000000000000" pitchFamily="65" charset="-122"/>
                <a:ea typeface="方正北魏楷书简体" panose="03000509000000000000" pitchFamily="65" charset="-122"/>
              </a:rPr>
              <a:t>DSL</a:t>
            </a:r>
            <a:r>
              <a:rPr lang="zh-CN" altLang="en-US" dirty="0">
                <a:latin typeface="方正北魏楷书简体" panose="03000509000000000000" pitchFamily="65" charset="-122"/>
                <a:ea typeface="方正北魏楷书简体" panose="03000509000000000000" pitchFamily="65" charset="-122"/>
              </a:rPr>
              <a:t>的通用的资源处理环境（简介）</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资源处理工具演示</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资源处理工具演示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资源检查</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数据分析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批量处理与自动化</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3222812" y="1331257"/>
            <a:ext cx="8803341" cy="5356414"/>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资源处理脚本的设计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54111" y="1568824"/>
            <a:ext cx="11597230" cy="4247317"/>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资源处理脚本的设计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资源检查的一般流程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确定检查什么类型的资源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遍历该类型的资源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遍历过程中，逐一进行检查</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输出检查结果</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不管什么类型的资源，检查的流程是相似的，不同的是每类资源的检查规则与具体的检查方法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也就是说如果检查规则与方法是可以配置的，那资源检查就是通用的系统</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这有点像是在一个资源集合上查找不满足指定条件的元素列表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SQL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但资源库不是关系数据库，并不能像</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SQL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语句的条件一样进行集合操作，而是像程序代码一样对每个资源都需要一个逻辑来计算是否满足条件</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也就是说对每类资源，有一个检查逻辑，对资源集合里的每一个资源运行一次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这有点像</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shader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了（一套逻辑对每个顶点或像素运行一次）</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资源处理脚本的设计</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54111" y="1568824"/>
            <a:ext cx="4201348" cy="507831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资源处理脚本的设计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特性</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作为资源处理工具的配置项</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菜单与描述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用于构建工具支持的各类检查</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处理列表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这个列表自动根据配置项构建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选项与可交互部分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执行部分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可以批量处理与自动化</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概念</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目标资源对象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交互选项</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过滤逻辑</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对每个资源执行一次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排序、分组、统计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4455459" y="1295400"/>
            <a:ext cx="7669306" cy="517711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336176" y="1582271"/>
            <a:ext cx="11326906" cy="286131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—Domain Specific Language—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领域特定语言</a:t>
            </a: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外部</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词法与语法独立</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开发环境独立</a:t>
            </a:r>
            <a:endPar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需要单独编写</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parser</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实例</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XML</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JSON</a:t>
            </a: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Protocol-Buffer</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YAML</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
        <p:nvSpPr>
          <p:cNvPr id="4" name="文本框 3"/>
          <p:cNvSpPr txBox="1"/>
          <p:nvPr/>
        </p:nvSpPr>
        <p:spPr>
          <a:xfrm>
            <a:off x="4777740" y="3535680"/>
            <a:ext cx="3285490" cy="1198880"/>
          </a:xfrm>
          <a:prstGeom prst="rect">
            <a:avLst/>
          </a:prstGeom>
          <a:noFill/>
        </p:spPr>
        <p:txBody>
          <a:bodyPr wrap="square" rtlCol="0">
            <a:spAutoFit/>
          </a:bodyPr>
          <a:lstStyle/>
          <a:p>
            <a:r>
              <a:rPr lang="zh-CN" altLang="en-US">
                <a:solidFill>
                  <a:srgbClr val="0070C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真正意义的</a:t>
            </a:r>
            <a:r>
              <a:rPr lang="en-US" altLang="zh-CN">
                <a:solidFill>
                  <a:srgbClr val="0070C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a:solidFill>
                  <a:srgbClr val="0070C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语言，但是语法的设计与解析还是有较大工作量，如果语法是逐渐演化设计的，解析工作量会很可观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资源处理脚本解释器</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资源处理脚本解释器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菜单构建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资源处理工具读取各个处理脚本里的菜单信息来构建菜单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7421374" y="1582271"/>
            <a:ext cx="3601352" cy="3658821"/>
          </a:xfrm>
          <a:prstGeom prst="rect">
            <a:avLst/>
          </a:prstGeom>
        </p:spPr>
      </p:pic>
      <p:pic>
        <p:nvPicPr>
          <p:cNvPr id="5" name="图片 4"/>
          <p:cNvPicPr>
            <a:picLocks noChangeAspect="1"/>
          </p:cNvPicPr>
          <p:nvPr/>
        </p:nvPicPr>
        <p:blipFill>
          <a:blip r:embed="rId3"/>
          <a:stretch>
            <a:fillRect/>
          </a:stretch>
        </p:blipFill>
        <p:spPr>
          <a:xfrm>
            <a:off x="1690323" y="2641162"/>
            <a:ext cx="5154831" cy="3173669"/>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资源处理脚本解释器</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4470288" cy="258532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资源处理脚本解释器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交互</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UI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构建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资源处理脚本的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input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部分会指明一些参数，资源工具根据这里的信息来构建交互</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UI</a:t>
            </a: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得益于</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unity</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传统编辑器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GUI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的机制，比较容易自动生成与处理交互</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UI</a:t>
            </a:r>
          </a:p>
          <a:p>
            <a:pPr marL="1657350" lvl="3"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4742329" y="1657615"/>
            <a:ext cx="7116944" cy="4358557"/>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资源处理脚本解释器</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258532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资源处理脚本解释器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数据源</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数据源指明资源的来源，比如可能是</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unity</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工程里的资源文件或者是场景里的资源对象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资源处理工具对不同的数据源需要采用不一样的遍历方式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文件资源：按目录与扩展遍历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场景资源：按场景依赖的资源集遍历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场景对象：按场景层次结构遍历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数据表：按记录顺序遍历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内存数据：按内存数据集遍历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资源处理脚本解释器</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6729394" cy="313932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资源处理脚本解释器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查询与处理的流程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根据数据源选择不同的遍历方法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对遍历的每一个资源，调用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filter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处</a:t>
            </a:r>
            <a:r>
              <a:rPr lang="zh-CN" altLang="en-US" dirty="0" smtClean="0">
                <a:latin typeface="方正北魏楷书简体" panose="03000509000000000000" pitchFamily="65" charset="-122"/>
                <a:ea typeface="方正北魏楷书简体" panose="03000509000000000000" pitchFamily="65" charset="-122"/>
              </a:rPr>
              <a:t>理脚本，将符合条件的结果添加到结果集</a:t>
            </a:r>
            <a:endParaRPr lang="en-US" altLang="zh-CN" dirty="0" smtClean="0">
              <a:latin typeface="方正北魏楷书简体" panose="03000509000000000000" pitchFamily="65" charset="-122"/>
              <a:ea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如果配置了分组，则对结果集进行分组与统计计算</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如果脚本里配置了</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group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，对分组的每一条结果调用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group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脚本进行分组后过滤，将符合的结果添加到分组结果集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计算总计信息</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调用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process</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脚本对结果集关联的资源进行处理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1026" name="Picture 2" descr="C:\Users\DREAMA~1\AppData\Local\Temp\SNAGHTML162545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013" y="1095631"/>
            <a:ext cx="3595433" cy="5614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再谈描述</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执行的脚本解释模式</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452431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再谈描述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执行的脚本解释模式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作为领域特定语言，往往与业务系统有很深的联系，这是与通用语言很大的不同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使用的是业务的语言</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语义上使用业务的核心概念</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甚至</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语言就是业务的核心概念（在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方法里尤其如此）</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比如资源脚本里的菜单、数据源、过滤、分组和</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我们可以这样看</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的作用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概念上作为业务流程与核心概念的有机组成（语言）</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确定语言的元素</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可配置、数据驱动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运行时作为概念的实现支撑，提供胶水把</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组合起来实现业务功能</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可以扩展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可以热更新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这两部分正是描述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描述部分与业务关系紧密，业务会依赖描述部分（实际上业务解释描述部分），通常相对稳定</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执行部分与业务关系耦合较为松散，业务不依赖执行部分，执行部分的部分</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依赖业务系统</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再谈描述</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执行的脚本解释模式</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857656" cy="313932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再谈描述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执行的脚本解释模式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或者说</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描述部分构成了</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应用的框架与核心概念</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执行部分构成了</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应用的组件或</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，嵌入在描述部分里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实际使用的特点</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描述部分对每个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应用都不相同，由业务决定</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执行部分的解释器可以通用（</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DslCalculator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），每个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应用会有部分特定的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需要编写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设计的重点是描述部分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2050" name="Picture 2" descr="C:\Users\DREAMA~1\AppData\Local\Temp\SNAGHTML8d78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872" y="1582271"/>
            <a:ext cx="6223128" cy="40679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抛砖引玉</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还可以做什么呢</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862558" cy="452431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抛砖引玉</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还可以做什么呢</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目前都是讲的解释器样式的，如果想要利用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GPU</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执行呢？</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可以把解释器改成代码生成器，生成</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gpu</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上执行的</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shader</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目前很火的太极编程语言，其实前端是把</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python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当</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使用了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利用了</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python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库将</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python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源码翻译为</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AST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的功能</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利用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python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decorator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功能，为指定函数指定</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decorator</a:t>
            </a: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decorator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获取该函数的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AST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，然后生成太极的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AST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，再交给太极的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部分继续处理（当然，太极的后端才是它核心的部分）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lvl="3"/>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4595130" y="524458"/>
            <a:ext cx="4884327" cy="2438353"/>
          </a:xfrm>
          <a:prstGeom prst="rect">
            <a:avLst/>
          </a:prstGeom>
        </p:spPr>
      </p:pic>
      <p:pic>
        <p:nvPicPr>
          <p:cNvPr id="4" name="图片 3"/>
          <p:cNvPicPr>
            <a:picLocks noChangeAspect="1"/>
          </p:cNvPicPr>
          <p:nvPr/>
        </p:nvPicPr>
        <p:blipFill>
          <a:blip r:embed="rId3"/>
          <a:stretch>
            <a:fillRect/>
          </a:stretch>
        </p:blipFill>
        <p:spPr>
          <a:xfrm>
            <a:off x="6134599" y="1691124"/>
            <a:ext cx="5364377" cy="4712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抛砖引玉</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还可以做什么呢</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862558"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抛砖引玉</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还可以做什么呢</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PCG—</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程序化内容生成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刚开始介绍的地形生成其实是个简单</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PCG</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抛砖引玉</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还可以做什么呢</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11431383"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抛砖引玉</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还可以做什么呢</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专用语言</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翻译到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或结合</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llvm</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可以做到高性能</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Unity</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burst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编译器相当于是使用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作为</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，然后结合</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JobSystem</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做优化</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fontScale="92500" lnSpcReduction="10000"/>
          </a:bodyPr>
          <a:lstStyle/>
          <a:p>
            <a:r>
              <a:rPr lang="zh-CN" altLang="en-US" dirty="0">
                <a:latin typeface="方正北魏楷书简体" panose="03000509000000000000" pitchFamily="65" charset="-122"/>
                <a:ea typeface="方正北魏楷书简体" panose="03000509000000000000" pitchFamily="65" charset="-122"/>
              </a:rPr>
              <a:t>第六章 </a:t>
            </a:r>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a:t>
            </a:r>
            <a:r>
              <a:rPr lang="zh-CN" altLang="en-US" dirty="0" smtClean="0">
                <a:latin typeface="方正北魏楷书简体" panose="03000509000000000000" pitchFamily="65" charset="-122"/>
                <a:ea typeface="方正北魏楷书简体" panose="03000509000000000000" pitchFamily="65" charset="-122"/>
              </a:rPr>
              <a:t>游戏前端架构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4536141" y="3294530"/>
            <a:ext cx="3110753" cy="369332"/>
          </a:xfrm>
          <a:prstGeom prst="rect">
            <a:avLst/>
          </a:prstGeom>
          <a:noFill/>
        </p:spPr>
        <p:txBody>
          <a:bodyPr wrap="square" rtlCol="0">
            <a:spAutoFit/>
          </a:bodyPr>
          <a:lstStyle/>
          <a:p>
            <a:r>
              <a:rPr lang="zh-CN" altLang="en-US" dirty="0" smtClean="0">
                <a:solidFill>
                  <a:srgbClr val="C00000"/>
                </a:solidFill>
                <a:latin typeface="方正北魏楷书简体" panose="03000509000000000000" pitchFamily="65" charset="-122"/>
                <a:ea typeface="方正北魏楷书简体" panose="03000509000000000000" pitchFamily="65" charset="-122"/>
              </a:rPr>
              <a:t>关于架构的简单思考与展望</a:t>
            </a:r>
            <a:endParaRPr lang="zh-CN" altLang="en-US" dirty="0">
              <a:solidFill>
                <a:srgbClr val="C00000"/>
              </a:solidFill>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smtClean="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336176" y="1582271"/>
            <a:ext cx="3953436" cy="341632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什么是</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一种辅助实现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的语言</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提供了类</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语言的语法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语法像</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xml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json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一样灵活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在保持</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系语法风格前提下，能适应绝大多数语法结构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省去编写</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语言的词法与语法分析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基于</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的语义数据直接开始</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的语义分析或解释器编写</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Picture 2" descr="C:\Users\DREAMA~1\AppData\Local\Temp\SNAGHTMLcf760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819" y="1236913"/>
            <a:ext cx="8327181" cy="2610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DREAMA~1\AppData\Local\Temp\SNAGHTMLd006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39" y="3787864"/>
            <a:ext cx="7984831" cy="2932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6052559" cy="4247317"/>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游戏前端开发</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前端开发通常会涉及</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策划表格</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美术资源</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游戏引擎</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游戏服务器（网络）</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用户接口（</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UI</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可以理解为</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前端负责集成所有游戏相关的素材并通过用户接口给玩家提供体验</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前端的特点就是杂</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技术杂</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功能杂</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数据杂</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3074" name="Picture 2" descr="C:\Users\DREAMA~1\AppData\Local\Temp\ksohtml3280\wp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295" y="1394013"/>
            <a:ext cx="5698906" cy="5047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6052559"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游戏前端开发</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那么</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前端开发最担心的又是什么？</a:t>
            </a: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3074" name="Picture 2" descr="C:\Users\DREAMA~1\AppData\Local\Temp\ksohtml3280\wp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295" y="1394013"/>
            <a:ext cx="5698906" cy="504712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649071" y="3500718"/>
            <a:ext cx="2218765" cy="1200329"/>
          </a:xfrm>
          <a:prstGeom prst="rect">
            <a:avLst/>
          </a:prstGeom>
          <a:noFill/>
        </p:spPr>
        <p:txBody>
          <a:bodyPr wrap="square" rtlCol="0">
            <a:spAutoFit/>
          </a:bodyPr>
          <a:lstStyle/>
          <a:p>
            <a:r>
              <a:rPr lang="zh-CN" altLang="en-US" sz="7200" dirty="0" smtClean="0">
                <a:solidFill>
                  <a:srgbClr val="FF0000"/>
                </a:solidFill>
                <a:latin typeface="方正北魏楷书简体" panose="03000509000000000000" pitchFamily="65" charset="-122"/>
                <a:ea typeface="方正北魏楷书简体" panose="03000509000000000000" pitchFamily="65" charset="-122"/>
              </a:rPr>
              <a:t>变化</a:t>
            </a:r>
            <a:endParaRPr lang="zh-CN" altLang="en-US" sz="7200" dirty="0">
              <a:solidFill>
                <a:srgbClr val="FF0000"/>
              </a:solidFill>
              <a:latin typeface="方正北魏楷书简体" panose="03000509000000000000" pitchFamily="65" charset="-122"/>
              <a:ea typeface="方正北魏楷书简体" panose="03000509000000000000" pitchFamily="65" charset="-122"/>
            </a:endParaRPr>
          </a:p>
        </p:txBody>
      </p:sp>
      <p:sp>
        <p:nvSpPr>
          <p:cNvPr id="5" name="文本框 4"/>
          <p:cNvSpPr txBox="1"/>
          <p:nvPr/>
        </p:nvSpPr>
        <p:spPr>
          <a:xfrm>
            <a:off x="1734671" y="5212977"/>
            <a:ext cx="4195482" cy="369332"/>
          </a:xfrm>
          <a:prstGeom prst="rect">
            <a:avLst/>
          </a:prstGeom>
          <a:noFill/>
        </p:spPr>
        <p:txBody>
          <a:bodyPr wrap="square" rtlCol="0">
            <a:spAutoFit/>
          </a:bodyPr>
          <a:lstStyle/>
          <a:p>
            <a:r>
              <a:rPr lang="zh-CN" altLang="en-US" dirty="0" smtClean="0">
                <a:solidFill>
                  <a:srgbClr val="00B050"/>
                </a:solidFill>
                <a:latin typeface="方正北魏楷书简体" panose="03000509000000000000" pitchFamily="65" charset="-122"/>
                <a:ea typeface="方正北魏楷书简体" panose="03000509000000000000" pitchFamily="65" charset="-122"/>
              </a:rPr>
              <a:t>前端开发中相对不会变化的又是什么呢？</a:t>
            </a:r>
            <a:endParaRPr lang="zh-CN" altLang="en-US" dirty="0">
              <a:solidFill>
                <a:srgbClr val="00B050"/>
              </a:solidFill>
              <a:latin typeface="方正北魏楷书简体" panose="03000509000000000000" pitchFamily="65" charset="-122"/>
              <a:ea typeface="方正北魏楷书简体" panose="03000509000000000000" pitchFamily="65" charset="-122"/>
            </a:endParaRPr>
          </a:p>
        </p:txBody>
      </p:sp>
    </p:spTree>
    <p:extLst>
      <p:ext uri="{BB962C8B-B14F-4D97-AF65-F5344CB8AC3E}">
        <p14:creationId xmlns:p14="http://schemas.microsoft.com/office/powerpoint/2010/main" val="218406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606194"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支持变化重要么？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我们先来复习一下软件工程的一些原则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extLst>
      <p:ext uri="{BB962C8B-B14F-4D97-AF65-F5344CB8AC3E}">
        <p14:creationId xmlns:p14="http://schemas.microsoft.com/office/powerpoint/2010/main" val="60914139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606194"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支持变化重要么？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软件工程</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一种层次化技术</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a:t>《Software Engineering - A </a:t>
            </a:r>
            <a:r>
              <a:rPr lang="en-US" altLang="zh-CN" dirty="0" err="1"/>
              <a:t>Practioner’s</a:t>
            </a:r>
            <a:r>
              <a:rPr lang="en-US" altLang="zh-CN" dirty="0"/>
              <a:t> approach》</a:t>
            </a:r>
            <a:endParaRPr lang="en-US" altLang="zh-CN" dirty="0">
              <a:solidFill>
                <a:srgbClr val="C00000"/>
              </a:solidFill>
              <a:latin typeface="华文楷体" panose="02010600040101010101" pitchFamily="2" charset="-122"/>
              <a:ea typeface="华文楷体" panose="02010600040101010101" pitchFamily="2"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根基是对软件质量的关注点</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2049290" y="2947422"/>
            <a:ext cx="8177973" cy="3019412"/>
          </a:xfrm>
          <a:prstGeom prst="rect">
            <a:avLst/>
          </a:prstGeom>
        </p:spPr>
      </p:pic>
    </p:spTree>
    <p:extLst>
      <p:ext uri="{BB962C8B-B14F-4D97-AF65-F5344CB8AC3E}">
        <p14:creationId xmlns:p14="http://schemas.microsoft.com/office/powerpoint/2010/main" val="16489045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606194" cy="452431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支持变化重要么？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软件质量的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McCall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模型里，三个维度中有两个维度与应对变化相关</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架构整洁之道</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里，甚至把支持变化看得比正确性更重要</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3" name="图片 2"/>
          <p:cNvPicPr>
            <a:picLocks noChangeAspect="1"/>
          </p:cNvPicPr>
          <p:nvPr/>
        </p:nvPicPr>
        <p:blipFill>
          <a:blip r:embed="rId2"/>
          <a:stretch>
            <a:fillRect/>
          </a:stretch>
        </p:blipFill>
        <p:spPr>
          <a:xfrm>
            <a:off x="2760833" y="2428350"/>
            <a:ext cx="5745696" cy="2832156"/>
          </a:xfrm>
          <a:prstGeom prst="rect">
            <a:avLst/>
          </a:prstGeom>
        </p:spPr>
      </p:pic>
    </p:spTree>
    <p:extLst>
      <p:ext uri="{BB962C8B-B14F-4D97-AF65-F5344CB8AC3E}">
        <p14:creationId xmlns:p14="http://schemas.microsoft.com/office/powerpoint/2010/main" val="100886870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7209006" cy="397031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易修改性（</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Changeability</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可维护性</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如何进行局部性的修改并使影响最小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可扩展性</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不影响用户的情况下，使用改进版本的组件替换已有组件支持新特性或禁用旧特性</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结构重组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支持重新组织系统间的组件与组件间的关系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可移植性</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适用于多种硬件平台、用户界面、操作系统、编程语言或编译器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extLst>
      <p:ext uri="{BB962C8B-B14F-4D97-AF65-F5344CB8AC3E}">
        <p14:creationId xmlns:p14="http://schemas.microsoft.com/office/powerpoint/2010/main" val="79150192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326906" cy="369331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如何支持变化</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启发性原理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一些比较重要的启发性原理（</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面向模式的软件架构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第一卷）</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Wingdings" panose="05000000000000000000" pitchFamily="2" charset="2"/>
              <a:buChar char="ü"/>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抽象（</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abstraction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Wingdings" panose="05000000000000000000" pitchFamily="2" charset="2"/>
              <a:buChar char="ü"/>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封装（</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Encapsulation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Wingdings" panose="05000000000000000000" pitchFamily="2" charset="2"/>
              <a:buChar char="ü"/>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信息隐藏（</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Information Hiding</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模块化（</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Modularization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关注点分离（</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Separation of Concerns</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Wingdings" panose="05000000000000000000" pitchFamily="2" charset="2"/>
              <a:buChar char="ü"/>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耦合和内聚（</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Coupling and Cohesion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Wingdings" panose="05000000000000000000" pitchFamily="2" charset="2"/>
              <a:buChar char="ü"/>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充分性、完整性和原始性（</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Sufficiency</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Completeness and Primitiveness</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Wingdings" panose="05000000000000000000" pitchFamily="2" charset="2"/>
              <a:buChar char="ü"/>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策略和实现分离（</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Separation of Policy and Implementation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Wingdings" panose="05000000000000000000" pitchFamily="2" charset="2"/>
              <a:buChar char="ü"/>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接口和实现分离（</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Separation of Interface and Implementation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单一引用点（</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Single Point of Reference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分而治之（</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Divide-and-Conquer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extLst>
      <p:ext uri="{BB962C8B-B14F-4D97-AF65-F5344CB8AC3E}">
        <p14:creationId xmlns:p14="http://schemas.microsoft.com/office/powerpoint/2010/main" val="166660996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326906" cy="5078313"/>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如何支持变化</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设计原则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Robert </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c.martin</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敏捷</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软件开发</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en-US" altLang="zh-CN" b="1" dirty="0" smtClean="0">
                <a:ea typeface="方正北魏楷书简体" panose="03000509000000000000" pitchFamily="65" charset="-122"/>
                <a:cs typeface="方正北魏楷书简体" panose="03000509000000000000" pitchFamily="65" charset="-122"/>
              </a:rPr>
              <a:t>Agile Software Development – </a:t>
            </a:r>
            <a:r>
              <a:rPr lang="en-US" altLang="zh-CN" b="1" dirty="0" err="1" smtClean="0">
                <a:ea typeface="方正北魏楷书简体" panose="03000509000000000000" pitchFamily="65" charset="-122"/>
                <a:cs typeface="方正北魏楷书简体" panose="03000509000000000000" pitchFamily="65" charset="-122"/>
              </a:rPr>
              <a:t>Principles,Patterns</a:t>
            </a:r>
            <a:r>
              <a:rPr lang="en-US" altLang="zh-CN" b="1" dirty="0" smtClean="0">
                <a:ea typeface="方正北魏楷书简体" panose="03000509000000000000" pitchFamily="65" charset="-122"/>
                <a:cs typeface="方正北魏楷书简体" panose="03000509000000000000" pitchFamily="65" charset="-122"/>
              </a:rPr>
              <a:t>, and Practices</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架构整洁之道</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en-US" altLang="zh-CN" b="1" dirty="0"/>
              <a:t> Clean Architecture </a:t>
            </a:r>
            <a:r>
              <a:rPr lang="en-US" altLang="zh-CN" b="1" dirty="0" smtClean="0"/>
              <a:t>- </a:t>
            </a:r>
            <a:r>
              <a:rPr lang="en-US" altLang="zh-CN" b="1" dirty="0"/>
              <a:t>A Craftsman’s Guide to Software </a:t>
            </a:r>
            <a:r>
              <a:rPr lang="en-US" altLang="zh-CN" b="1" dirty="0" smtClean="0"/>
              <a:t>Structure </a:t>
            </a:r>
            <a:r>
              <a:rPr lang="en-US" altLang="zh-CN" b="1" dirty="0"/>
              <a:t>and Design </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SOLID</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设计原则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SRP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（单一职责原则）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一个软件模块只应服务于一类用户，不要服务几类不同的用户</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OCP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（开闭原则）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一个软件模块应该对扩展开放（允许扩展），而对修改封闭（拒绝修改）</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LSP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（里氏替换原则）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LSP</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（里氏替换原则）</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子类型必须要能够替换他们的基类型（</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is-a</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关系）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ISP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（接口隔离原则）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不应该强迫用户依赖他们不用的方法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DIP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（依赖倒置原则）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高层模块不应依赖于低层模块，二者都应依赖抽象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抽象不应依赖于细节，细节应该依赖抽象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extLst>
      <p:ext uri="{BB962C8B-B14F-4D97-AF65-F5344CB8AC3E}">
        <p14:creationId xmlns:p14="http://schemas.microsoft.com/office/powerpoint/2010/main" val="30413701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326906" cy="4801314"/>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如何支持变化</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与顶层分解相关的设计原则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SOLID</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设计原则（忽略类与接口详细设计原则）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SRP</a:t>
            </a: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（单一职责原则）</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一个软件模块只应服务于一类用户，不要服务几类不同的用户</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OCP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（开闭原则）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一个软件模块应该对扩展开放（允许扩展），而对修改封闭（拒绝修改）</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有助于在设计初期识别可扩展与可替换的部分，提升扩展性，控制破坏性修改</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LSP</a:t>
            </a: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（里氏替换原则）</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子类型必须要能够替换他们的基类型（</a:t>
            </a:r>
            <a:r>
              <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is-a</a:t>
            </a: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关系）</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ISP</a:t>
            </a: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（接口隔离原则）</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不应该强迫用户依赖他们不用的方法</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DIP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（依赖倒置原则）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这条很关键</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高层模块不应依赖于低层模块，二者都应依赖抽象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抽象不应依赖于细节，细节应该依赖抽象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extLst>
      <p:ext uri="{BB962C8B-B14F-4D97-AF65-F5344CB8AC3E}">
        <p14:creationId xmlns:p14="http://schemas.microsoft.com/office/powerpoint/2010/main" val="45174552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326906" cy="369331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如何支持变化</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依赖原则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REP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（重用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发布等价原则）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软件复用的最小粒度应等同于其发布的最小粒度</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CCP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（共同闭包原则）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将会同时修改的类放到同一包中，将不会同时修改的类放到不同包中</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CRP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（共同复用原则）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不要强迫用户依赖他们不需要的东西，如果重用了包中的一个类，那么就要重用包中所有类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ADP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（无环依赖原则）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在包的依赖关系图中不允许存在环</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SDP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（稳定依赖原则）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依赖关系要指向稳定的方向，亦即不稳定的依赖稳定的</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SAP</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（稳定抽象原则）</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包的抽象程序应与其稳定性一致，越稳定的越抽象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smtClean="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336176" y="1582271"/>
            <a:ext cx="11326906" cy="341632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其他实现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语言的工具</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i="1" dirty="0">
                <a:latin typeface="方正北魏楷书简体" panose="03000509000000000000" pitchFamily="65" charset="-122"/>
                <a:ea typeface="方正北魏楷书简体" panose="03000509000000000000" pitchFamily="65" charset="-122"/>
              </a:rPr>
              <a:t>Eclipse Modeling + </a:t>
            </a:r>
            <a:r>
              <a:rPr lang="en-US" altLang="zh-CN" i="1" dirty="0" err="1" smtClean="0">
                <a:latin typeface="方正北魏楷书简体" panose="03000509000000000000" pitchFamily="65" charset="-122"/>
                <a:ea typeface="方正北魏楷书简体" panose="03000509000000000000" pitchFamily="65" charset="-122"/>
              </a:rPr>
              <a:t>Xtext</a:t>
            </a:r>
            <a:endParaRPr lang="en-US" altLang="zh-CN" i="1"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2"/>
              </a:rPr>
              <a:t>https://www.eclipse.org/Xtext/</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i="1"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Xtext</a:t>
            </a:r>
            <a:r>
              <a:rPr lang="zh-CN" altLang="en-US" i="1"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是一个构建文本化</a:t>
            </a:r>
            <a:r>
              <a:rPr lang="en-US" altLang="zh-CN" i="1"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i="1"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的框架</a:t>
            </a:r>
            <a:endParaRPr lang="en-US" altLang="zh-CN" i="1"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3" name="图片 2"/>
          <p:cNvPicPr>
            <a:picLocks noChangeAspect="1"/>
          </p:cNvPicPr>
          <p:nvPr/>
        </p:nvPicPr>
        <p:blipFill>
          <a:blip r:embed="rId3"/>
          <a:stretch>
            <a:fillRect/>
          </a:stretch>
        </p:blipFill>
        <p:spPr>
          <a:xfrm>
            <a:off x="563484" y="2833314"/>
            <a:ext cx="10872290" cy="2215591"/>
          </a:xfrm>
          <a:prstGeom prst="rect">
            <a:avLst/>
          </a:prstGeom>
        </p:spPr>
      </p:pic>
      <p:pic>
        <p:nvPicPr>
          <p:cNvPr id="5" name="Picture 6" descr="C:\Users\DREAMA~1\AppData\Local\Temp\SNAGHTML1d9b6a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982" y="5192339"/>
            <a:ext cx="10058079" cy="149437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96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326906" cy="369331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如何支持变化</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与顶层分解相关的依赖原则</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忽略模块</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细分</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REP</a:t>
            </a: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（重用</a:t>
            </a:r>
            <a:r>
              <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发布等价原则）</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软件复用的最小粒度应等同于其发布的最小粒度</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CCP</a:t>
            </a: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（共同闭包原则）</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将会同时修改的类放到同一包中，将不会同时修改的类放到不同包中</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CRP</a:t>
            </a: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（共同复用原则）</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不要强迫用户依赖他们不需要的东西，如果重用了包中的一个类，那么就要重用包中所有类</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ADP</a:t>
            </a: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（无环依赖原则）</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在包的依赖关系图中不允许存在环</a:t>
            </a:r>
            <a:endParaRPr lang="en-US" altLang="zh-CN" dirty="0" smtClean="0">
              <a:solidFill>
                <a:schemeClr val="bg1">
                  <a:lumMod val="8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SDP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（稳定依赖原则）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依赖关系要指向稳定的方向，亦即不稳定的依赖稳定的</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SAP</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（稳定抽象原则）</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包的抽象程序应与其稳定性一致，越稳定的越抽象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extLst>
      <p:ext uri="{BB962C8B-B14F-4D97-AF65-F5344CB8AC3E}">
        <p14:creationId xmlns:p14="http://schemas.microsoft.com/office/powerpoint/2010/main" val="13272490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326906" cy="452431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什么是软件架构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软件工程</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实践者的研究方法</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与</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pt-BR" altLang="zh-CN" dirty="0" smtClean="0"/>
              <a:t>Microsoft Application Architecture Guide</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程序或计算系统的软件架构是指系统的一个或者多个结构，它包括软件构件、构件的外部可见属性以及它们之间的相互关系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软件架构关注构件接口的公共方面，构件的私有细节属于构件的实现内容，不属于架构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企业应用架构模式</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最高层次的系统分解</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系统中不易改变的决定</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面向模式的软件架构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软件架构是对子系统、软件系统组件以及它们之间相互关系的描述。子系统和组件一般定义在不同的视图内，以显示软件系统的相关功能属性和非功能属性。</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架构四视图</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逻辑视图</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进程视图</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物理视图</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开发视图</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extLst>
      <p:ext uri="{BB962C8B-B14F-4D97-AF65-F5344CB8AC3E}">
        <p14:creationId xmlns:p14="http://schemas.microsoft.com/office/powerpoint/2010/main" val="7108122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68824"/>
            <a:ext cx="11326906"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软件架构实例</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微软应用架构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经典三层架构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组件化</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配合</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dotnet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框架</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5" name="图片 4"/>
          <p:cNvPicPr>
            <a:picLocks noChangeAspect="1"/>
          </p:cNvPicPr>
          <p:nvPr/>
        </p:nvPicPr>
        <p:blipFill>
          <a:blip r:embed="rId2"/>
          <a:stretch>
            <a:fillRect/>
          </a:stretch>
        </p:blipFill>
        <p:spPr>
          <a:xfrm>
            <a:off x="3844786" y="1916250"/>
            <a:ext cx="5067203" cy="4648111"/>
          </a:xfrm>
          <a:prstGeom prst="rect">
            <a:avLst/>
          </a:prstGeom>
        </p:spPr>
      </p:pic>
    </p:spTree>
    <p:extLst>
      <p:ext uri="{BB962C8B-B14F-4D97-AF65-F5344CB8AC3E}">
        <p14:creationId xmlns:p14="http://schemas.microsoft.com/office/powerpoint/2010/main" val="399506935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326906" cy="563231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支持变化小结</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区分变化与不变，并封装与隔离变化的部分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接口不变，实现会变</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接口分离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业务不变，实现会变</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策略分离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抽象不变，具体会变</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抽象、封装与信息隐藏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DIP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依赖倒置原则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稳定</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依赖原则与稳定抽象</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原则</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架构整洁之道</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里，列出了几个实现细节的例子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数据库</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WEB</a:t>
            </a: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应用程序框架</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I/O</a:t>
            </a: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GUI</a:t>
            </a: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OS</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思考</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游戏引擎是实现细节么？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3" name="图片 2"/>
          <p:cNvPicPr>
            <a:picLocks noChangeAspect="1"/>
          </p:cNvPicPr>
          <p:nvPr/>
        </p:nvPicPr>
        <p:blipFill>
          <a:blip r:embed="rId2"/>
          <a:stretch>
            <a:fillRect/>
          </a:stretch>
        </p:blipFill>
        <p:spPr>
          <a:xfrm>
            <a:off x="7043500" y="3249961"/>
            <a:ext cx="4514764" cy="3253678"/>
          </a:xfrm>
          <a:prstGeom prst="rect">
            <a:avLst/>
          </a:prstGeom>
        </p:spPr>
      </p:pic>
    </p:spTree>
    <p:extLst>
      <p:ext uri="{BB962C8B-B14F-4D97-AF65-F5344CB8AC3E}">
        <p14:creationId xmlns:p14="http://schemas.microsoft.com/office/powerpoint/2010/main" val="420942999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326906" cy="4247317"/>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会是一个方案么？</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回到游戏前端，相对来说</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什么是不易变的？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我们能控制的，所谓业务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比如三层架构的中间层与</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clean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架构的里面二层</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游戏前端子系统：场景管理、资源管理、</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游戏对象、动作系统、战斗系统、</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剧情系统等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什么是易变的？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我们不太能控制的：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UI</a:t>
            </a:r>
            <a:r>
              <a:rPr lang="zh-CN" altLang="en-US"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交互、具体玩法逻辑</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、后台交互协议、数据表，包括引擎</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前端</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如何应对变化</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解耦合</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与引擎</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与资源</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与表格</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与网络</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与</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UI</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326906"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会是一个方案么？</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语言如何提供解耦合？</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回顾一下</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LOP</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的开发方法</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应用层</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语言层</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解释器层</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底层服务（</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API</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
        <p:nvSpPr>
          <p:cNvPr id="3" name="文本框 2"/>
          <p:cNvSpPr txBox="1"/>
          <p:nvPr/>
        </p:nvSpPr>
        <p:spPr>
          <a:xfrm>
            <a:off x="1930343" y="3985631"/>
            <a:ext cx="7390018" cy="2031325"/>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US" altLang="zh-CN" dirty="0"/>
              <a:t>The language-oriented methodology proceeds in three steps:</a:t>
            </a:r>
          </a:p>
          <a:p>
            <a:pPr marL="742950" lvl="1" indent="-285750">
              <a:buFont typeface="Arial" panose="020B0604020202020204" pitchFamily="34" charset="0"/>
              <a:buChar char="•"/>
            </a:pPr>
            <a:r>
              <a:rPr lang="en-US" altLang="zh-CN" dirty="0"/>
              <a:t>Design a domain specific language (DSL) for your core application logic.</a:t>
            </a:r>
          </a:p>
          <a:p>
            <a:pPr marL="742950" lvl="1" indent="-285750">
              <a:buFont typeface="Arial" panose="020B0604020202020204" pitchFamily="34" charset="0"/>
              <a:buChar char="•"/>
            </a:pPr>
            <a:r>
              <a:rPr lang="en-US" altLang="zh-CN" dirty="0"/>
              <a:t>Write your application in the DSL.</a:t>
            </a:r>
          </a:p>
          <a:p>
            <a:pPr marL="742950" lvl="1" indent="-285750">
              <a:buFont typeface="Arial" panose="020B0604020202020204" pitchFamily="34" charset="0"/>
              <a:buChar char="•"/>
            </a:pPr>
            <a:r>
              <a:rPr lang="en-US" altLang="zh-CN" dirty="0"/>
              <a:t>Build interpreters to execute your DSL programs, mapping your logical constructs to the actual machinery.</a:t>
            </a:r>
          </a:p>
          <a:p>
            <a:endParaRPr lang="zh-CN" altLang="en-US" dirty="0"/>
          </a:p>
        </p:txBody>
      </p:sp>
      <p:sp>
        <p:nvSpPr>
          <p:cNvPr id="5" name="矩形标注 4"/>
          <p:cNvSpPr/>
          <p:nvPr/>
        </p:nvSpPr>
        <p:spPr>
          <a:xfrm>
            <a:off x="4715436" y="1662951"/>
            <a:ext cx="6468035" cy="1757084"/>
          </a:xfrm>
          <a:prstGeom prst="wedgeRectCallout">
            <a:avLst>
              <a:gd name="adj1" fmla="val -79535"/>
              <a:gd name="adj2" fmla="val 17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latin typeface="方正北魏楷书简体" panose="03000509000000000000" pitchFamily="65" charset="-122"/>
                <a:ea typeface="方正北魏楷书简体" panose="03000509000000000000" pitchFamily="65" charset="-122"/>
              </a:rPr>
              <a:t>我们类比一下计算机的硬件与软件，硬件相当于服务与解释器，它可以解释机器码，软件是领域层，语言层就是机器码，我们随时可以把软件完全抹去再重装，不会影响硬件。反过来，我们随时可以更换硬件，把软件装到新的硬件上即可，不影响软件的功能。</a:t>
            </a:r>
            <a:endParaRPr lang="zh-CN" altLang="en-US" dirty="0">
              <a:latin typeface="方正北魏楷书简体" panose="03000509000000000000" pitchFamily="65" charset="-122"/>
              <a:ea typeface="方正北魏楷书简体" panose="03000509000000000000" pitchFamily="65" charset="-122"/>
            </a:endParaRPr>
          </a:p>
        </p:txBody>
      </p:sp>
    </p:spTree>
    <p:extLst>
      <p:ext uri="{BB962C8B-B14F-4D97-AF65-F5344CB8AC3E}">
        <p14:creationId xmlns:p14="http://schemas.microsoft.com/office/powerpoint/2010/main" val="7476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8011347"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会是一个方案么？</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语言如何提供解耦合？</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回顾一下</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LOP</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的开发方法</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应用层</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语言层</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解释器层</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底层服务（</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API</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标准模型里上层主要使用</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编写</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上层需要具有完备的领域模型，业务逻辑可以由</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完整描述</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语言解释器的性能可能会是瓶颈，此时使用代码生成器将</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翻译为高性能的</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GPL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可能是更合适的选择，但这会损失一定的运行时的灵活性</a:t>
            </a: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
        <p:nvSpPr>
          <p:cNvPr id="3" name="文本框 2"/>
          <p:cNvSpPr txBox="1"/>
          <p:nvPr/>
        </p:nvSpPr>
        <p:spPr>
          <a:xfrm>
            <a:off x="1071283" y="5464747"/>
            <a:ext cx="6736976" cy="1323439"/>
          </a:xfrm>
          <a:prstGeom prst="rect">
            <a:avLst/>
          </a:prstGeom>
          <a:noFill/>
          <a:ln>
            <a:solidFill>
              <a:schemeClr val="bg1">
                <a:lumMod val="75000"/>
              </a:schemeClr>
            </a:solidFill>
          </a:ln>
        </p:spPr>
        <p:txBody>
          <a:bodyPr wrap="square" rtlCol="0">
            <a:spAutoFit/>
          </a:bodyPr>
          <a:lstStyle/>
          <a:p>
            <a:pPr marL="285750" indent="-285750">
              <a:buFont typeface="Arial" panose="020B0604020202020204" pitchFamily="34" charset="0"/>
              <a:buChar char="•"/>
            </a:pPr>
            <a:r>
              <a:rPr lang="en-US" altLang="zh-CN" sz="1600" dirty="0"/>
              <a:t>The language-oriented methodology proceeds in three steps:</a:t>
            </a:r>
          </a:p>
          <a:p>
            <a:pPr marL="742950" lvl="1" indent="-285750">
              <a:buFont typeface="Arial" panose="020B0604020202020204" pitchFamily="34" charset="0"/>
              <a:buChar char="•"/>
            </a:pPr>
            <a:r>
              <a:rPr lang="en-US" altLang="zh-CN" sz="1600" dirty="0"/>
              <a:t>Design a domain specific language (DSL) for your core application logic.</a:t>
            </a:r>
          </a:p>
          <a:p>
            <a:pPr marL="742950" lvl="1" indent="-285750">
              <a:buFont typeface="Arial" panose="020B0604020202020204" pitchFamily="34" charset="0"/>
              <a:buChar char="•"/>
            </a:pPr>
            <a:r>
              <a:rPr lang="en-US" altLang="zh-CN" sz="1600" dirty="0"/>
              <a:t>Write your application in the DSL.</a:t>
            </a:r>
          </a:p>
          <a:p>
            <a:pPr marL="742950" lvl="1" indent="-285750">
              <a:buFont typeface="Arial" panose="020B0604020202020204" pitchFamily="34" charset="0"/>
              <a:buChar char="•"/>
            </a:pPr>
            <a:r>
              <a:rPr lang="en-US" altLang="zh-CN" sz="1600" dirty="0"/>
              <a:t>Build interpreters to execute your DSL programs, mapping your logical constructs to the actual machinery</a:t>
            </a:r>
            <a:r>
              <a:rPr lang="en-US" altLang="zh-CN" sz="1600" dirty="0" smtClean="0"/>
              <a:t>.</a:t>
            </a:r>
            <a:endParaRPr lang="zh-CN" altLang="en-US" sz="1600" dirty="0"/>
          </a:p>
        </p:txBody>
      </p:sp>
      <p:sp>
        <p:nvSpPr>
          <p:cNvPr id="6" name="右箭头 5"/>
          <p:cNvSpPr/>
          <p:nvPr/>
        </p:nvSpPr>
        <p:spPr>
          <a:xfrm>
            <a:off x="4769223" y="2393577"/>
            <a:ext cx="2551317" cy="788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应用标准模型</a:t>
            </a:r>
            <a:endParaRPr lang="zh-CN" altLang="en-US" dirty="0">
              <a:latin typeface="方正北魏楷书简体" panose="03000509000000000000" pitchFamily="65" charset="-122"/>
              <a:ea typeface="方正北魏楷书简体" panose="03000509000000000000" pitchFamily="65" charset="-122"/>
            </a:endParaRPr>
          </a:p>
        </p:txBody>
      </p:sp>
      <p:pic>
        <p:nvPicPr>
          <p:cNvPr id="2050" name="Picture 2" descr="C:\Users\DREAMA~1\AppData\Local\Temp\SNAGHTMLab48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4027" y="1783980"/>
            <a:ext cx="4460072" cy="400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60162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5980841"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会是一个方案么？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语言在某种意义上也是一种接口</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接口是一个共享边界，软件的两个或多个组件通过它交换信息</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提供的依赖隔离几乎是阻断性的</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语言隔离的</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2</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层，互相间不再直接依赖</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2</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层都依赖</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
        <p:nvSpPr>
          <p:cNvPr id="5" name="文本框 4"/>
          <p:cNvSpPr txBox="1"/>
          <p:nvPr/>
        </p:nvSpPr>
        <p:spPr>
          <a:xfrm>
            <a:off x="696642" y="2981706"/>
            <a:ext cx="6094122" cy="584775"/>
          </a:xfrm>
          <a:prstGeom prst="rect">
            <a:avLst/>
          </a:prstGeom>
          <a:noFill/>
          <a:ln>
            <a:solidFill>
              <a:schemeClr val="bg1">
                <a:lumMod val="75000"/>
              </a:schemeClr>
            </a:solidFill>
          </a:ln>
        </p:spPr>
        <p:txBody>
          <a:bodyPr wrap="square" rtlCol="0">
            <a:spAutoFit/>
          </a:bodyPr>
          <a:lstStyle/>
          <a:p>
            <a:r>
              <a:rPr lang="en-US" altLang="zh-CN" sz="1600" i="1" dirty="0"/>
              <a:t>an </a:t>
            </a:r>
            <a:r>
              <a:rPr lang="en-US" altLang="zh-CN" sz="1600" b="1" i="1" dirty="0"/>
              <a:t>interface</a:t>
            </a:r>
            <a:r>
              <a:rPr lang="en-US" altLang="zh-CN" sz="1600" i="1" dirty="0"/>
              <a:t> is a shared boundary across which two or more separate components of a computer system exchange information</a:t>
            </a:r>
            <a:endParaRPr lang="zh-CN" altLang="en-US" sz="1600" i="1" dirty="0"/>
          </a:p>
        </p:txBody>
      </p:sp>
      <p:pic>
        <p:nvPicPr>
          <p:cNvPr id="3" name="Picture 2" descr="C:\Users\DREAMA~1\AppData\Local\Temp\SNAGHTMLa3e3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8705" y="1846982"/>
            <a:ext cx="4924799" cy="4419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55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6545618"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会是一个方案么？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所以还有一种</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应用模型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语言主要用作接口</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上层与下层各自提供</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API</a:t>
            </a:r>
          </a:p>
          <a:p>
            <a:pPr marL="1200150" lvl="2" indent="-285750">
              <a:buFont typeface="Arial" panose="020B0604020202020204" pitchFamily="34" charset="0"/>
              <a:buChar char="•"/>
            </a:pP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脚本通过两层的</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API</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把上下两层衔接起来</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多层架构下的</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LOP</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在</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LOP</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方法里，一个多层架构，底层对上层提供的服务，就是一个新的语言</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一个系统里可能存在多种不同复杂度的语言，每一个都定义了它的解释器所能提供的服务</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2050" name="Picture 2" descr="C:\Users\DREAMA~1\AppData\Local\Temp\SNAGHTML1895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7479" y="1425388"/>
            <a:ext cx="5617050" cy="5194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11326906" cy="286232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会是一个方案么？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各种</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AAS</a:t>
            </a:r>
          </a:p>
          <a:p>
            <a:pPr marL="1200150" lvl="2" indent="-285750">
              <a:buFont typeface="Arial" panose="020B0604020202020204" pitchFamily="34" charset="0"/>
              <a:buChar char="•"/>
            </a:pP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IAAS---</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基础架构（硬件）即服务</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基础架构与基础架构的使用方解耦</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PAAS---</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平台即服务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平台与平台的使用方解耦</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SAAS---</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软件即服务</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软件与软件使用方解耦</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FAAS---</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函数即服务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函数与函数使用方解耦</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smtClean="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336176" y="1582271"/>
            <a:ext cx="11326906" cy="1754326"/>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其他实现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语言的工具</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rPr>
              <a:t>JetBrains</a:t>
            </a:r>
            <a:r>
              <a:rPr lang="en-US" altLang="zh-CN" dirty="0" smtClean="0"/>
              <a:t> </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MPS---Meta Programming System</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（元编程系统</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2"/>
              </a:rPr>
              <a:t>https://www.jetbrains.com/mps/</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通用的语言工作台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直接定义与操作抽象语法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图形化编程</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6" name="图片 5"/>
          <p:cNvPicPr>
            <a:picLocks noChangeAspect="1"/>
          </p:cNvPicPr>
          <p:nvPr/>
        </p:nvPicPr>
        <p:blipFill>
          <a:blip r:embed="rId3"/>
          <a:stretch>
            <a:fillRect/>
          </a:stretch>
        </p:blipFill>
        <p:spPr>
          <a:xfrm>
            <a:off x="911956" y="3350392"/>
            <a:ext cx="3931845" cy="1508731"/>
          </a:xfrm>
          <a:prstGeom prst="rect">
            <a:avLst/>
          </a:prstGeom>
        </p:spPr>
      </p:pic>
      <p:pic>
        <p:nvPicPr>
          <p:cNvPr id="7" name="图片 6"/>
          <p:cNvPicPr>
            <a:picLocks noChangeAspect="1"/>
          </p:cNvPicPr>
          <p:nvPr/>
        </p:nvPicPr>
        <p:blipFill>
          <a:blip r:embed="rId4"/>
          <a:stretch>
            <a:fillRect/>
          </a:stretch>
        </p:blipFill>
        <p:spPr>
          <a:xfrm>
            <a:off x="4989304" y="2288305"/>
            <a:ext cx="6835009" cy="2628850"/>
          </a:xfrm>
          <a:prstGeom prst="rect">
            <a:avLst/>
          </a:prstGeom>
        </p:spPr>
      </p:pic>
      <p:pic>
        <p:nvPicPr>
          <p:cNvPr id="9" name="Picture 4" descr="C:\Users\DREAMA~1\AppData\Local\Temp\SNAGHTML1d6581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9212" y="5108791"/>
            <a:ext cx="10056953" cy="149420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75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与游戏前端</a:t>
            </a:r>
            <a:r>
              <a:rPr lang="zh-CN" altLang="en-US" dirty="0" smtClean="0">
                <a:latin typeface="方正北魏楷书简体" panose="03000509000000000000" pitchFamily="65" charset="-122"/>
                <a:ea typeface="方正北魏楷书简体" panose="03000509000000000000" pitchFamily="65" charset="-122"/>
              </a:rPr>
              <a:t>架构</a:t>
            </a:r>
            <a:endParaRPr lang="zh-CN" altLang="en-US"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272041" y="1582271"/>
            <a:ext cx="5747759" cy="1477328"/>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会是一个方案么？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微软</a:t>
            </a:r>
            <a:r>
              <a:rPr lang="en-US" altLang="zh-CN" dirty="0" err="1">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roslyn</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编译器工程</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CAAS---</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编译器即服务</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那么</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呢？</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LAAS---</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语言即服务？</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extLst>
      <p:ext uri="{BB962C8B-B14F-4D97-AF65-F5344CB8AC3E}">
        <p14:creationId xmlns:p14="http://schemas.microsoft.com/office/powerpoint/2010/main" val="216117009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00601" y="1515036"/>
            <a:ext cx="1604682" cy="830997"/>
          </a:xfrm>
          <a:prstGeom prst="rect">
            <a:avLst/>
          </a:prstGeom>
          <a:noFill/>
        </p:spPr>
        <p:txBody>
          <a:bodyPr wrap="square" rtlCol="0">
            <a:spAutoFit/>
          </a:bodyPr>
          <a:lstStyle/>
          <a:p>
            <a:r>
              <a:rPr lang="en-US" altLang="zh-CN" sz="4800" dirty="0" smtClean="0">
                <a:solidFill>
                  <a:schemeClr val="bg1"/>
                </a:solidFill>
                <a:latin typeface="方正北魏楷书简体" panose="03000509000000000000" pitchFamily="65" charset="-122"/>
                <a:ea typeface="方正北魏楷书简体" panose="03000509000000000000" pitchFamily="65" charset="-122"/>
              </a:rPr>
              <a:t>Q&amp;A</a:t>
            </a:r>
            <a:endParaRPr lang="zh-CN" altLang="en-US" sz="4800" dirty="0">
              <a:solidFill>
                <a:schemeClr val="bg1"/>
              </a:solidFill>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smtClean="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336176" y="1582271"/>
            <a:ext cx="11326906" cy="4247317"/>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可以做什么？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我们曾经用来实现过</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特效脚本、解释器与编辑器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技能脚本与解释器（好吧，这个真的是让策划手写的）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战斗条件表达式编译器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服务器配置脚本系统</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Dotnet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DLL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文件补丁工具的脚本部分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表格结构描述与读表器代码生成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协议格式描述与协议读写代码生成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帮助文档语言与生成器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游戏内置</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GM</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脚本</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剧情脚本、解释器与编辑器（本课程会介绍）</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实现的通用脚本解释器与批处理脚本（本课程会介绍）</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交互式资源分析与处理脚本（本课程会介绍）</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还可以做什么？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
        <p:nvSpPr>
          <p:cNvPr id="3" name="文本框 2"/>
          <p:cNvSpPr txBox="1"/>
          <p:nvPr/>
        </p:nvSpPr>
        <p:spPr>
          <a:xfrm>
            <a:off x="1228165" y="5829588"/>
            <a:ext cx="6804212" cy="369332"/>
          </a:xfrm>
          <a:prstGeom prst="rect">
            <a:avLst/>
          </a:prstGeom>
          <a:noFill/>
        </p:spPr>
        <p:txBody>
          <a:bodyPr wrap="square" rtlCol="0">
            <a:spAutoFit/>
          </a:bodyPr>
          <a:lstStyle/>
          <a:p>
            <a:r>
              <a:rPr lang="zh-CN" altLang="en-US"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等待大家去挖掘</a:t>
            </a:r>
            <a:endParaRPr lang="zh-CN" altLang="en-US" dirty="0">
              <a:solidFill>
                <a:schemeClr val="accent1">
                  <a:lumMod val="75000"/>
                </a:schemeClr>
              </a:solidFill>
            </a:endParaRPr>
          </a:p>
        </p:txBody>
      </p:sp>
      <p:sp>
        <p:nvSpPr>
          <p:cNvPr id="5" name="文本框 4"/>
          <p:cNvSpPr txBox="1"/>
          <p:nvPr/>
        </p:nvSpPr>
        <p:spPr>
          <a:xfrm>
            <a:off x="1228165" y="6131562"/>
            <a:ext cx="6804212" cy="369332"/>
          </a:xfrm>
          <a:prstGeom prst="rect">
            <a:avLst/>
          </a:prstGeom>
          <a:noFill/>
        </p:spPr>
        <p:txBody>
          <a:bodyPr wrap="square" rtlCol="0">
            <a:spAutoFit/>
          </a:bodyPr>
          <a:lstStyle/>
          <a:p>
            <a:r>
              <a:rPr lang="zh-CN" altLang="en-US"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我们这里先从一个解释器的开发说起</a:t>
            </a:r>
            <a:endParaRPr lang="zh-CN" altLang="en-US" dirty="0">
              <a:solidFill>
                <a:schemeClr val="accent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编译器与解释器</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2308324"/>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编译器与解释器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编译器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词法分析</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语法分析</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语义分析</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中间代码</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优化</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目标代码生成</a:t>
            </a: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6" name="图片 5"/>
          <p:cNvPicPr>
            <a:picLocks noChangeAspect="1"/>
          </p:cNvPicPr>
          <p:nvPr/>
        </p:nvPicPr>
        <p:blipFill>
          <a:blip r:embed="rId2"/>
          <a:stretch>
            <a:fillRect/>
          </a:stretch>
        </p:blipFill>
        <p:spPr>
          <a:xfrm>
            <a:off x="3044471" y="1753871"/>
            <a:ext cx="8892013" cy="433316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编译器与解释器</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编译器与解释器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解释器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词法分析</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语法分析</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i="1" dirty="0" smtClean="0">
                <a:solidFill>
                  <a:schemeClr val="bg1">
                    <a:lumMod val="6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语义分析</a:t>
            </a:r>
            <a:endParaRPr lang="en-US" altLang="zh-CN" i="1" dirty="0" smtClean="0">
              <a:solidFill>
                <a:schemeClr val="bg1">
                  <a:lumMod val="6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i="1" dirty="0" smtClean="0">
                <a:solidFill>
                  <a:schemeClr val="bg1">
                    <a:lumMod val="6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中间指令</a:t>
            </a:r>
            <a:endParaRPr lang="en-US" altLang="zh-CN" i="1" dirty="0" smtClean="0">
              <a:solidFill>
                <a:schemeClr val="bg1">
                  <a:lumMod val="6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解释执行</a:t>
            </a: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4" name="图片 3"/>
          <p:cNvPicPr>
            <a:picLocks noChangeAspect="1"/>
          </p:cNvPicPr>
          <p:nvPr/>
        </p:nvPicPr>
        <p:blipFill>
          <a:blip r:embed="rId2"/>
          <a:stretch>
            <a:fillRect/>
          </a:stretch>
        </p:blipFill>
        <p:spPr>
          <a:xfrm>
            <a:off x="2933271" y="1867375"/>
            <a:ext cx="9164992" cy="446618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编译器与解释器</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编译器与解释器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基于</a:t>
            </a: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的解释器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i="1" dirty="0" smtClean="0">
                <a:solidFill>
                  <a:schemeClr val="bg1">
                    <a:lumMod val="6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语义分析</a:t>
            </a:r>
            <a:endParaRPr lang="en-US" altLang="zh-CN" i="1" dirty="0" smtClean="0">
              <a:solidFill>
                <a:schemeClr val="bg1">
                  <a:lumMod val="6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i="1" dirty="0" smtClean="0">
                <a:solidFill>
                  <a:schemeClr val="bg1">
                    <a:lumMod val="6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中间指令</a:t>
            </a:r>
            <a:endParaRPr lang="en-US" altLang="zh-CN" i="1" dirty="0" smtClean="0">
              <a:solidFill>
                <a:schemeClr val="bg1">
                  <a:lumMod val="6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解释执行</a:t>
            </a: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5" name="图片 4"/>
          <p:cNvPicPr>
            <a:picLocks noChangeAspect="1"/>
          </p:cNvPicPr>
          <p:nvPr/>
        </p:nvPicPr>
        <p:blipFill>
          <a:blip r:embed="rId2"/>
          <a:stretch>
            <a:fillRect/>
          </a:stretch>
        </p:blipFill>
        <p:spPr>
          <a:xfrm>
            <a:off x="2838282" y="2257339"/>
            <a:ext cx="8318762" cy="4053813"/>
          </a:xfrm>
          <a:prstGeom prst="rect">
            <a:avLst/>
          </a:prstGeom>
        </p:spPr>
      </p:pic>
      <p:sp>
        <p:nvSpPr>
          <p:cNvPr id="6" name="文本框 5"/>
          <p:cNvSpPr txBox="1"/>
          <p:nvPr/>
        </p:nvSpPr>
        <p:spPr>
          <a:xfrm>
            <a:off x="1707777" y="4908177"/>
            <a:ext cx="4156000" cy="646331"/>
          </a:xfrm>
          <a:prstGeom prst="rect">
            <a:avLst/>
          </a:prstGeom>
          <a:noFill/>
        </p:spPr>
        <p:txBody>
          <a:bodyPr wrap="square" rtlCol="0">
            <a:spAutoFit/>
          </a:bodyPr>
          <a:lstStyle/>
          <a:p>
            <a:r>
              <a:rPr lang="zh-CN" altLang="en-US" dirty="0" smtClean="0">
                <a:solidFill>
                  <a:srgbClr val="C00000"/>
                </a:solidFill>
                <a:latin typeface="方正北魏楷书简体" panose="03000509000000000000" pitchFamily="65" charset="-122"/>
                <a:ea typeface="方正北魏楷书简体" panose="03000509000000000000" pitchFamily="65" charset="-122"/>
              </a:rPr>
              <a:t>本课程主要讲解直接解释执行，也就是最简单的一种流程</a:t>
            </a:r>
            <a:endParaRPr lang="zh-CN" altLang="en-US" dirty="0">
              <a:solidFill>
                <a:srgbClr val="C00000"/>
              </a:solidFill>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fontScale="90000" lnSpcReduction="20000"/>
          </a:bodyPr>
          <a:lstStyle/>
          <a:p>
            <a:pPr>
              <a:buFont typeface="Wingdings" panose="05000000000000000000" pitchFamily="2" charset="2"/>
              <a:buChar char="Ø"/>
            </a:pPr>
            <a:r>
              <a:rPr lang="zh-CN" altLang="en-US" dirty="0">
                <a:latin typeface="方正北魏楷书简体" panose="03000509000000000000" pitchFamily="65" charset="-122"/>
                <a:ea typeface="方正北魏楷书简体" panose="03000509000000000000" pitchFamily="65" charset="-122"/>
              </a:rPr>
              <a:t>第一章 </a:t>
            </a:r>
            <a:r>
              <a:rPr lang="zh-CN" altLang="en-US" dirty="0" smtClean="0">
                <a:latin typeface="方正北魏楷书简体" panose="03000509000000000000" pitchFamily="65" charset="-122"/>
                <a:ea typeface="方正北魏楷书简体" panose="03000509000000000000" pitchFamily="65" charset="-122"/>
              </a:rPr>
              <a:t>初识</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en-US" altLang="zh-CN" dirty="0" smtClean="0">
                <a:solidFill>
                  <a:schemeClr val="bg1"/>
                </a:solidFill>
                <a:latin typeface="方正北魏楷书简体" panose="03000509000000000000" pitchFamily="65" charset="-122"/>
                <a:ea typeface="方正北魏楷书简体" panose="03000509000000000000" pitchFamily="65" charset="-122"/>
              </a:rPr>
              <a:t>DSL</a:t>
            </a:r>
            <a:r>
              <a:rPr lang="zh-CN" altLang="en-US" dirty="0" smtClean="0">
                <a:solidFill>
                  <a:schemeClr val="bg1"/>
                </a:solidFill>
                <a:latin typeface="方正北魏楷书简体" panose="03000509000000000000" pitchFamily="65" charset="-122"/>
                <a:ea typeface="方正北魏楷书简体" panose="03000509000000000000" pitchFamily="65" charset="-122"/>
              </a:rPr>
              <a:t>与</a:t>
            </a:r>
            <a:r>
              <a:rPr lang="en-US" altLang="zh-CN" dirty="0" err="1" smtClean="0">
                <a:solidFill>
                  <a:schemeClr val="bg1"/>
                </a:solidFill>
                <a:latin typeface="方正北魏楷书简体" panose="03000509000000000000" pitchFamily="65" charset="-122"/>
                <a:ea typeface="方正北魏楷书简体" panose="03000509000000000000" pitchFamily="65" charset="-122"/>
              </a:rPr>
              <a:t>MetaDSL</a:t>
            </a:r>
            <a:endParaRPr lang="en-US" altLang="zh-CN" dirty="0" smtClean="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编译器与解释器</a:t>
            </a:r>
            <a:endParaRPr lang="en-US" altLang="zh-CN" dirty="0" smtClean="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实现</a:t>
            </a:r>
            <a:r>
              <a:rPr lang="zh-CN" altLang="en-US" dirty="0">
                <a:solidFill>
                  <a:schemeClr val="bg1"/>
                </a:solidFill>
                <a:latin typeface="方正北魏楷书简体" panose="03000509000000000000" pitchFamily="65" charset="-122"/>
                <a:ea typeface="方正北魏楷书简体" panose="03000509000000000000" pitchFamily="65" charset="-122"/>
              </a:rPr>
              <a:t>一个常规的脚本解释器</a:t>
            </a: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扩展更多语法</a:t>
            </a:r>
            <a:endParaRPr lang="en-US" altLang="zh-CN" dirty="0" smtClean="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翻译到</a:t>
            </a:r>
            <a:r>
              <a:rPr lang="en-US" altLang="zh-CN" dirty="0" smtClean="0">
                <a:solidFill>
                  <a:schemeClr val="bg1"/>
                </a:solidFill>
                <a:latin typeface="方正北魏楷书简体" panose="03000509000000000000" pitchFamily="65" charset="-122"/>
                <a:ea typeface="方正北魏楷书简体" panose="03000509000000000000" pitchFamily="65" charset="-122"/>
              </a:rPr>
              <a:t>IL</a:t>
            </a:r>
            <a:r>
              <a:rPr lang="zh-CN" altLang="en-US" dirty="0" smtClean="0">
                <a:solidFill>
                  <a:schemeClr val="bg1"/>
                </a:solidFill>
                <a:latin typeface="方正北魏楷书简体" panose="03000509000000000000" pitchFamily="65" charset="-122"/>
                <a:ea typeface="方正北魏楷书简体" panose="03000509000000000000" pitchFamily="65" charset="-122"/>
              </a:rPr>
              <a:t>再执行</a:t>
            </a:r>
            <a:endParaRPr lang="en-US" altLang="zh-CN" dirty="0" smtClean="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en-US" altLang="zh-CN" dirty="0" smtClean="0">
                <a:solidFill>
                  <a:schemeClr val="bg1"/>
                </a:solidFill>
                <a:latin typeface="方正北魏楷书简体" panose="03000509000000000000" pitchFamily="65" charset="-122"/>
                <a:ea typeface="方正北魏楷书简体" panose="03000509000000000000" pitchFamily="65" charset="-122"/>
              </a:rPr>
              <a:t>unity3d</a:t>
            </a:r>
            <a:r>
              <a:rPr lang="zh-CN" altLang="en-US" dirty="0">
                <a:solidFill>
                  <a:schemeClr val="bg1"/>
                </a:solidFill>
                <a:latin typeface="方正北魏楷书简体" panose="03000509000000000000" pitchFamily="65" charset="-122"/>
                <a:ea typeface="方正北魏楷书简体" panose="03000509000000000000" pitchFamily="65" charset="-122"/>
              </a:rPr>
              <a:t>地形生成</a:t>
            </a:r>
            <a:r>
              <a:rPr lang="en-US" altLang="zh-CN" dirty="0">
                <a:solidFill>
                  <a:schemeClr val="bg1"/>
                </a:solidFill>
                <a:latin typeface="方正北魏楷书简体" panose="03000509000000000000" pitchFamily="65" charset="-122"/>
                <a:ea typeface="方正北魏楷书简体" panose="03000509000000000000" pitchFamily="65" charset="-122"/>
              </a:rPr>
              <a:t>DSL</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a:solidFill>
                  <a:schemeClr val="bg1"/>
                </a:solidFill>
                <a:latin typeface="方正北魏楷书简体" panose="03000509000000000000" pitchFamily="65" charset="-122"/>
                <a:ea typeface="方正北魏楷书简体" panose="03000509000000000000" pitchFamily="65" charset="-122"/>
              </a:rPr>
              <a:t>描述</a:t>
            </a:r>
            <a:r>
              <a:rPr lang="en-US" altLang="zh-CN" dirty="0">
                <a:solidFill>
                  <a:schemeClr val="bg1"/>
                </a:solidFill>
                <a:latin typeface="方正北魏楷书简体" panose="03000509000000000000" pitchFamily="65" charset="-122"/>
                <a:ea typeface="方正北魏楷书简体" panose="03000509000000000000" pitchFamily="65" charset="-122"/>
              </a:rPr>
              <a:t>+</a:t>
            </a:r>
            <a:r>
              <a:rPr lang="zh-CN" altLang="en-US" dirty="0">
                <a:solidFill>
                  <a:schemeClr val="bg1"/>
                </a:solidFill>
                <a:latin typeface="方正北魏楷书简体" panose="03000509000000000000" pitchFamily="65" charset="-122"/>
                <a:ea typeface="方正北魏楷书简体" panose="03000509000000000000" pitchFamily="65" charset="-122"/>
              </a:rPr>
              <a:t>执行的混合模式</a:t>
            </a:r>
          </a:p>
          <a:p>
            <a:pPr>
              <a:buFont typeface="Wingdings" panose="05000000000000000000" pitchFamily="2" charset="2"/>
              <a:buChar char="Ø"/>
            </a:pPr>
            <a:r>
              <a:rPr lang="zh-CN" altLang="en-US" dirty="0">
                <a:latin typeface="方正北魏楷书简体" panose="03000509000000000000" pitchFamily="65" charset="-122"/>
                <a:ea typeface="方正北魏楷书简体" panose="03000509000000000000" pitchFamily="65" charset="-122"/>
                <a:sym typeface="+mn-ea"/>
              </a:rPr>
              <a:t>第二章 </a:t>
            </a:r>
            <a:r>
              <a:rPr lang="en-US" altLang="zh-CN" dirty="0" err="1" smtClean="0">
                <a:latin typeface="方正北魏楷书简体" panose="03000509000000000000" pitchFamily="65" charset="-122"/>
                <a:ea typeface="方正北魏楷书简体" panose="03000509000000000000" pitchFamily="65" charset="-122"/>
                <a:sym typeface="+mn-ea"/>
              </a:rPr>
              <a:t>MetaDSL</a:t>
            </a:r>
            <a:r>
              <a:rPr lang="zh-CN" altLang="en-US" dirty="0" smtClean="0">
                <a:latin typeface="方正北魏楷书简体" panose="03000509000000000000" pitchFamily="65" charset="-122"/>
                <a:ea typeface="方正北魏楷书简体" panose="03000509000000000000" pitchFamily="65" charset="-122"/>
                <a:sym typeface="+mn-ea"/>
              </a:rPr>
              <a:t>的演化与</a:t>
            </a:r>
            <a:r>
              <a:rPr lang="en-US" altLang="zh-CN" dirty="0" smtClean="0">
                <a:latin typeface="方正北魏楷书简体" panose="03000509000000000000" pitchFamily="65" charset="-122"/>
                <a:ea typeface="方正北魏楷书简体" panose="03000509000000000000" pitchFamily="65" charset="-122"/>
                <a:sym typeface="+mn-ea"/>
              </a:rPr>
              <a:t>LOP</a:t>
            </a:r>
            <a:r>
              <a:rPr lang="zh-CN" altLang="en-US" dirty="0" smtClean="0">
                <a:latin typeface="方正北魏楷书简体" panose="03000509000000000000" pitchFamily="65" charset="-122"/>
                <a:ea typeface="方正北魏楷书简体" panose="03000509000000000000" pitchFamily="65" charset="-122"/>
                <a:sym typeface="+mn-ea"/>
              </a:rPr>
              <a:t>简介</a:t>
            </a:r>
            <a:endParaRPr lang="zh-CN" altLang="en-US" dirty="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en-US" altLang="zh-CN" dirty="0" err="1" smtClean="0">
                <a:solidFill>
                  <a:schemeClr val="bg1"/>
                </a:solidFill>
                <a:latin typeface="方正北魏楷书简体" panose="03000509000000000000" pitchFamily="65" charset="-122"/>
                <a:ea typeface="方正北魏楷书简体" panose="03000509000000000000" pitchFamily="65" charset="-122"/>
                <a:sym typeface="+mn-ea"/>
              </a:rPr>
              <a:t>MetaDSL</a:t>
            </a:r>
            <a:r>
              <a:rPr lang="zh-CN" altLang="en-US" dirty="0" smtClean="0">
                <a:solidFill>
                  <a:schemeClr val="bg1"/>
                </a:solidFill>
                <a:latin typeface="方正北魏楷书简体" panose="03000509000000000000" pitchFamily="65" charset="-122"/>
                <a:ea typeface="方正北魏楷书简体" panose="03000509000000000000" pitchFamily="65" charset="-122"/>
                <a:sym typeface="+mn-ea"/>
              </a:rPr>
              <a:t>的</a:t>
            </a:r>
            <a:r>
              <a:rPr lang="zh-CN" altLang="en-US" dirty="0">
                <a:solidFill>
                  <a:schemeClr val="bg1"/>
                </a:solidFill>
                <a:latin typeface="方正北魏楷书简体" panose="03000509000000000000" pitchFamily="65" charset="-122"/>
                <a:ea typeface="方正北魏楷书简体" panose="03000509000000000000" pitchFamily="65" charset="-122"/>
                <a:sym typeface="+mn-ea"/>
              </a:rPr>
              <a:t>演化</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en-US" altLang="zh-CN" dirty="0">
                <a:solidFill>
                  <a:schemeClr val="bg1"/>
                </a:solidFill>
                <a:latin typeface="方正北魏楷书简体" panose="03000509000000000000" pitchFamily="65" charset="-122"/>
                <a:ea typeface="方正北魏楷书简体" panose="03000509000000000000" pitchFamily="65" charset="-122"/>
                <a:sym typeface="+mn-ea"/>
              </a:rPr>
              <a:t>LOP</a:t>
            </a:r>
            <a:r>
              <a:rPr lang="zh-CN" altLang="en-US" dirty="0">
                <a:solidFill>
                  <a:schemeClr val="bg1"/>
                </a:solidFill>
                <a:latin typeface="方正北魏楷书简体" panose="03000509000000000000" pitchFamily="65" charset="-122"/>
                <a:ea typeface="方正北魏楷书简体" panose="03000509000000000000" pitchFamily="65" charset="-122"/>
                <a:sym typeface="+mn-ea"/>
              </a:rPr>
              <a:t>思想简介</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r>
              <a:rPr lang="zh-CN" altLang="en-US" dirty="0">
                <a:latin typeface="方正北魏楷书简体" panose="03000509000000000000" pitchFamily="65" charset="-122"/>
                <a:ea typeface="方正北魏楷书简体" panose="03000509000000000000" pitchFamily="65" charset="-122"/>
                <a:sym typeface="+mn-ea"/>
              </a:rPr>
              <a:t>第三章 </a:t>
            </a:r>
            <a:r>
              <a:rPr lang="en-US" altLang="zh-CN" dirty="0" err="1" smtClean="0">
                <a:latin typeface="方正北魏楷书简体" panose="03000509000000000000" pitchFamily="65" charset="-122"/>
                <a:ea typeface="方正北魏楷书简体" panose="03000509000000000000" pitchFamily="65" charset="-122"/>
                <a:sym typeface="+mn-ea"/>
              </a:rPr>
              <a:t>MetaDSL</a:t>
            </a:r>
            <a:r>
              <a:rPr lang="zh-CN" altLang="en-US" dirty="0" smtClean="0">
                <a:latin typeface="方正北魏楷书简体" panose="03000509000000000000" pitchFamily="65" charset="-122"/>
                <a:ea typeface="方正北魏楷书简体" panose="03000509000000000000" pitchFamily="65" charset="-122"/>
                <a:sym typeface="+mn-ea"/>
              </a:rPr>
              <a:t>的</a:t>
            </a:r>
            <a:r>
              <a:rPr lang="zh-CN" altLang="en-US" dirty="0">
                <a:latin typeface="方正北魏楷书简体" panose="03000509000000000000" pitchFamily="65" charset="-122"/>
                <a:ea typeface="方正北魏楷书简体" panose="03000509000000000000" pitchFamily="65" charset="-122"/>
                <a:sym typeface="+mn-ea"/>
              </a:rPr>
              <a:t>语法与语义</a:t>
            </a:r>
            <a:endParaRPr lang="zh-CN" altLang="en-US" dirty="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en-US" altLang="zh-CN" dirty="0" err="1" smtClean="0">
                <a:solidFill>
                  <a:schemeClr val="bg1"/>
                </a:solidFill>
                <a:latin typeface="方正北魏楷书简体" panose="03000509000000000000" pitchFamily="65" charset="-122"/>
                <a:ea typeface="方正北魏楷书简体" panose="03000509000000000000" pitchFamily="65" charset="-122"/>
                <a:sym typeface="+mn-ea"/>
              </a:rPr>
              <a:t>MetaDSL</a:t>
            </a:r>
            <a:r>
              <a:rPr lang="zh-CN" altLang="en-US" dirty="0" smtClean="0">
                <a:solidFill>
                  <a:schemeClr val="bg1"/>
                </a:solidFill>
                <a:latin typeface="方正北魏楷书简体" panose="03000509000000000000" pitchFamily="65" charset="-122"/>
                <a:ea typeface="方正北魏楷书简体" panose="03000509000000000000" pitchFamily="65" charset="-122"/>
                <a:sym typeface="+mn-ea"/>
              </a:rPr>
              <a:t>的</a:t>
            </a:r>
            <a:r>
              <a:rPr lang="zh-CN" altLang="en-US" dirty="0">
                <a:solidFill>
                  <a:schemeClr val="bg1"/>
                </a:solidFill>
                <a:latin typeface="方正北魏楷书简体" panose="03000509000000000000" pitchFamily="65" charset="-122"/>
                <a:ea typeface="方正北魏楷书简体" panose="03000509000000000000" pitchFamily="65" charset="-122"/>
                <a:sym typeface="+mn-ea"/>
              </a:rPr>
              <a:t>语法</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en-US" altLang="zh-CN" dirty="0" err="1" smtClean="0">
                <a:solidFill>
                  <a:schemeClr val="bg1"/>
                </a:solidFill>
                <a:latin typeface="方正北魏楷书简体" panose="03000509000000000000" pitchFamily="65" charset="-122"/>
                <a:ea typeface="方正北魏楷书简体" panose="03000509000000000000" pitchFamily="65" charset="-122"/>
                <a:sym typeface="+mn-ea"/>
              </a:rPr>
              <a:t>MetaDSL</a:t>
            </a:r>
            <a:r>
              <a:rPr lang="zh-CN" altLang="en-US" dirty="0" smtClean="0">
                <a:solidFill>
                  <a:schemeClr val="bg1"/>
                </a:solidFill>
                <a:latin typeface="方正北魏楷书简体" panose="03000509000000000000" pitchFamily="65" charset="-122"/>
                <a:ea typeface="方正北魏楷书简体" panose="03000509000000000000" pitchFamily="65" charset="-122"/>
                <a:sym typeface="+mn-ea"/>
              </a:rPr>
              <a:t>的</a:t>
            </a:r>
            <a:r>
              <a:rPr lang="zh-CN" altLang="en-US" dirty="0">
                <a:solidFill>
                  <a:schemeClr val="bg1"/>
                </a:solidFill>
                <a:latin typeface="方正北魏楷书简体" panose="03000509000000000000" pitchFamily="65" charset="-122"/>
                <a:ea typeface="方正北魏楷书简体" panose="03000509000000000000" pitchFamily="65" charset="-122"/>
                <a:sym typeface="+mn-ea"/>
              </a:rPr>
              <a:t>语义</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实现一个常规的脚本解释器</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4377931" cy="203132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极简的脚本解释器</a:t>
            </a: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脚本特性</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函数定义</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内部</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API</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调用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2"/>
              </a:rPr>
              <a:t>代码实现</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3"/>
              </a:rPr>
              <a:t>https://</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3"/>
              </a:rPr>
              <a:t>github.com/dreamanlan/ScriptInterpreterByDsl0</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6" name="图片 5"/>
          <p:cNvPicPr>
            <a:picLocks noChangeAspect="1"/>
          </p:cNvPicPr>
          <p:nvPr/>
        </p:nvPicPr>
        <p:blipFill>
          <a:blip r:embed="rId4"/>
          <a:stretch>
            <a:fillRect/>
          </a:stretch>
        </p:blipFill>
        <p:spPr>
          <a:xfrm>
            <a:off x="4762554" y="163228"/>
            <a:ext cx="6299893" cy="664008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初识</a:t>
            </a:r>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库接口</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库</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核心类</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加载</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文件的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DslFile</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代表语句的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StatementData</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代表函数的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FunctionData</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代表变量或常量的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ValueData</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以上三个类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都继承类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rPr>
              <a:t>AbstractSyntaxComponent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都实现接口</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ISyntaxComponent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4" name="图片 3"/>
          <p:cNvPicPr>
            <a:picLocks noChangeAspect="1"/>
          </p:cNvPicPr>
          <p:nvPr/>
        </p:nvPicPr>
        <p:blipFill>
          <a:blip r:embed="rId2"/>
          <a:stretch>
            <a:fillRect/>
          </a:stretch>
        </p:blipFill>
        <p:spPr>
          <a:xfrm>
            <a:off x="5105130" y="1582271"/>
            <a:ext cx="6493817" cy="4645410"/>
          </a:xfrm>
          <a:prstGeom prst="rect">
            <a:avLst/>
          </a:prstGeom>
        </p:spPr>
      </p:pic>
    </p:spTree>
    <p:extLst>
      <p:ext uri="{BB962C8B-B14F-4D97-AF65-F5344CB8AC3E}">
        <p14:creationId xmlns:p14="http://schemas.microsoft.com/office/powerpoint/2010/main" val="2363310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实现一个常规的脚本解释器</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4377931" cy="452431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极简的脚本解释器</a:t>
            </a:r>
          </a:p>
          <a:p>
            <a:pPr marL="742950" lvl="1"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库加载就提供了基本的语法单位的语义信息，一般能直接对应到脚本的语法元素</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函数调用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函数定义</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解释器要做的事就是对各个语法元素按代码顺序进行处理</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遍历</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处理每个语法元素，构造运行时数据</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执行</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比较自然的方式是对每个语法元素提供一个对象实例来进行处理</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6146" name="Picture 2" descr="C:\Users\DREAMA~1\AppData\Local\Temp\SNAGHTML270bec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212" y="1958784"/>
            <a:ext cx="7454660" cy="390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7643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实现一个常规的脚本解释器</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4377931" cy="313932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极简的脚本解释器</a:t>
            </a: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每个语法元素对应一个解释器对象实例</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表达式对象</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表达式对象的两个职责</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加载</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执行</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2"/>
              </a:rPr>
              <a:t>代码实现</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3"/>
              </a:rPr>
              <a:t>https://github.com/dreamanlan/ScriptInterpreterByDsl0</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6" name="Picture 2" descr="C:\Users\DREAMA~1\AppData\Local\Temp\SNAGHTML270bec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212" y="1958784"/>
            <a:ext cx="7454660" cy="390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314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latin typeface="方正北魏楷书简体" panose="03000509000000000000" pitchFamily="65" charset="-122"/>
                <a:ea typeface="方正北魏楷书简体" panose="03000509000000000000" pitchFamily="65" charset="-122"/>
              </a:rPr>
              <a:t>实现一个常规的脚本解释器</a:t>
            </a:r>
          </a:p>
        </p:txBody>
      </p:sp>
      <p:sp>
        <p:nvSpPr>
          <p:cNvPr id="3" name="文本框 2"/>
          <p:cNvSpPr txBox="1"/>
          <p:nvPr/>
        </p:nvSpPr>
        <p:spPr>
          <a:xfrm>
            <a:off x="272041" y="1582271"/>
            <a:ext cx="11326906" cy="2308324"/>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与标准脚本语言的差别</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没有单独的词法</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语法解析，直接使用</a:t>
            </a:r>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的语法</a:t>
            </a:r>
            <a:endParaRPr lang="en-US" altLang="zh-CN" dirty="0" smtClean="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语句与内部函数都是</a:t>
            </a:r>
            <a:r>
              <a:rPr lang="en-US" altLang="zh-CN" dirty="0" smtClean="0">
                <a:latin typeface="方正北魏楷书简体" panose="03000509000000000000" pitchFamily="65" charset="-122"/>
                <a:ea typeface="方正北魏楷书简体" panose="03000509000000000000" pitchFamily="65" charset="-122"/>
              </a:rPr>
              <a:t>API</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每个</a:t>
            </a:r>
            <a:r>
              <a:rPr lang="en-US" altLang="zh-CN" dirty="0" smtClean="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实现</a:t>
            </a:r>
            <a:r>
              <a:rPr lang="en-US" altLang="zh-CN" dirty="0" smtClean="0">
                <a:latin typeface="方正北魏楷书简体" panose="03000509000000000000" pitchFamily="65" charset="-122"/>
                <a:ea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rPr>
              <a:t>个方法，一个用于加载，一个用于执行</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思考：</a:t>
            </a:r>
            <a:r>
              <a:rPr lang="zh-CN" altLang="en-US" dirty="0" smtClean="0">
                <a:solidFill>
                  <a:srgbClr val="C00000"/>
                </a:solidFill>
                <a:latin typeface="方正北魏楷书简体" panose="03000509000000000000" pitchFamily="65" charset="-122"/>
                <a:ea typeface="方正北魏楷书简体" panose="03000509000000000000" pitchFamily="65" charset="-122"/>
              </a:rPr>
              <a:t>如何实现</a:t>
            </a:r>
            <a:r>
              <a:rPr lang="en-US" altLang="zh-CN" dirty="0" smtClean="0">
                <a:solidFill>
                  <a:srgbClr val="C00000"/>
                </a:solidFill>
                <a:latin typeface="方正北魏楷书简体" panose="03000509000000000000" pitchFamily="65" charset="-122"/>
                <a:ea typeface="方正北魏楷书简体" panose="03000509000000000000" pitchFamily="65" charset="-122"/>
              </a:rPr>
              <a:t>if</a:t>
            </a:r>
            <a:r>
              <a:rPr lang="zh-CN" altLang="en-US" dirty="0" smtClean="0">
                <a:solidFill>
                  <a:srgbClr val="C00000"/>
                </a:solidFill>
                <a:latin typeface="方正北魏楷书简体" panose="03000509000000000000" pitchFamily="65" charset="-122"/>
                <a:ea typeface="方正北魏楷书简体" panose="03000509000000000000" pitchFamily="65" charset="-122"/>
              </a:rPr>
              <a:t>语句和</a:t>
            </a:r>
            <a:r>
              <a:rPr lang="en-US" altLang="zh-CN" dirty="0" smtClean="0">
                <a:solidFill>
                  <a:srgbClr val="C00000"/>
                </a:solidFill>
                <a:latin typeface="方正北魏楷书简体" panose="03000509000000000000" pitchFamily="65" charset="-122"/>
                <a:ea typeface="方正北魏楷书简体" panose="03000509000000000000" pitchFamily="65" charset="-122"/>
              </a:rPr>
              <a:t>while</a:t>
            </a:r>
            <a:r>
              <a:rPr lang="zh-CN" altLang="en-US" dirty="0" smtClean="0">
                <a:solidFill>
                  <a:srgbClr val="C00000"/>
                </a:solidFill>
                <a:latin typeface="方正北魏楷书简体" panose="03000509000000000000" pitchFamily="65" charset="-122"/>
                <a:ea typeface="方正北魏楷书简体" panose="03000509000000000000" pitchFamily="65" charset="-122"/>
              </a:rPr>
              <a:t>语句？表达式呢？</a:t>
            </a:r>
            <a:endParaRPr lang="en-US" altLang="zh-CN" dirty="0" smtClean="0">
              <a:solidFill>
                <a:srgbClr val="C00000"/>
              </a:solidFill>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脚本语言加载后就是各个</a:t>
            </a:r>
            <a:r>
              <a:rPr lang="en-US" altLang="zh-CN" dirty="0" smtClean="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实例组成的一棵树，解释执行的过程是对该树的后序遍历（隐式）并调用每个结点的执行方法</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思考：</a:t>
            </a:r>
            <a:r>
              <a:rPr lang="zh-CN" altLang="en-US" dirty="0" smtClean="0">
                <a:solidFill>
                  <a:srgbClr val="C00000"/>
                </a:solidFill>
                <a:latin typeface="方正北魏楷书简体" panose="03000509000000000000" pitchFamily="65" charset="-122"/>
                <a:ea typeface="方正北魏楷书简体" panose="03000509000000000000" pitchFamily="65" charset="-122"/>
              </a:rPr>
              <a:t>如何改造成加载脚本翻译为中间指令，然后执行时由虚拟机解释执行这些中间指令？</a:t>
            </a:r>
            <a:endParaRPr lang="en-US" altLang="zh-CN" dirty="0" smtClean="0">
              <a:solidFill>
                <a:srgbClr val="C00000"/>
              </a:solidFill>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indent="-228600"/>
            <a:r>
              <a:rPr lang="zh-CN" altLang="en-US" dirty="0" smtClean="0">
                <a:solidFill>
                  <a:schemeClr val="bg1"/>
                </a:solidFill>
                <a:latin typeface="方正北魏楷书简体" panose="03000509000000000000" pitchFamily="65" charset="-122"/>
                <a:ea typeface="方正北魏楷书简体" panose="03000509000000000000" pitchFamily="65" charset="-122"/>
              </a:rPr>
              <a:t>扩展更多语法</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4568900" cy="4247317"/>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添加</a:t>
            </a:r>
            <a:r>
              <a:rPr lang="en-US" altLang="zh-CN" dirty="0" smtClean="0">
                <a:latin typeface="方正北魏楷书简体" panose="03000509000000000000" pitchFamily="65" charset="-122"/>
                <a:ea typeface="方正北魏楷书简体" panose="03000509000000000000" pitchFamily="65" charset="-122"/>
              </a:rPr>
              <a:t>if</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smtClean="0">
                <a:latin typeface="方正北魏楷书简体" panose="03000509000000000000" pitchFamily="65" charset="-122"/>
                <a:ea typeface="方正北魏楷书简体" panose="03000509000000000000" pitchFamily="65" charset="-122"/>
              </a:rPr>
              <a:t>while</a:t>
            </a:r>
            <a:r>
              <a:rPr lang="zh-CN" altLang="en-US" dirty="0" smtClean="0">
                <a:latin typeface="方正北魏楷书简体" panose="03000509000000000000" pitchFamily="65" charset="-122"/>
                <a:ea typeface="方正北魏楷书简体" panose="03000509000000000000" pitchFamily="65" charset="-122"/>
              </a:rPr>
              <a:t>语句，普通算术运算表达式</a:t>
            </a:r>
            <a:endParaRPr lang="en-US" altLang="zh-CN" dirty="0" smtClean="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hlinkClick r:id="rId2"/>
              </a:rPr>
              <a:t>IfWhileAndOperator.cs</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以</a:t>
            </a:r>
            <a:r>
              <a:rPr lang="en-US" altLang="zh-CN" dirty="0" smtClean="0">
                <a:latin typeface="方正北魏楷书简体" panose="03000509000000000000" pitchFamily="65" charset="-122"/>
                <a:ea typeface="方正北魏楷书简体" panose="03000509000000000000" pitchFamily="65" charset="-122"/>
              </a:rPr>
              <a:t>While</a:t>
            </a:r>
            <a:r>
              <a:rPr lang="zh-CN" altLang="en-US" dirty="0" smtClean="0">
                <a:latin typeface="方正北魏楷书简体" panose="03000509000000000000" pitchFamily="65" charset="-122"/>
                <a:ea typeface="方正北魏楷书简体" panose="03000509000000000000" pitchFamily="65" charset="-122"/>
              </a:rPr>
              <a:t>为例，图中只贴出了</a:t>
            </a:r>
            <a:r>
              <a:rPr lang="en-US" altLang="zh-CN" dirty="0" smtClean="0">
                <a:latin typeface="方正北魏楷书简体" panose="03000509000000000000" pitchFamily="65" charset="-122"/>
                <a:ea typeface="方正北魏楷书简体" panose="03000509000000000000" pitchFamily="65" charset="-122"/>
              </a:rPr>
              <a:t>while</a:t>
            </a:r>
            <a:r>
              <a:rPr lang="zh-CN" altLang="en-US" dirty="0" smtClean="0">
                <a:latin typeface="方正北魏楷书简体" panose="03000509000000000000" pitchFamily="65" charset="-122"/>
                <a:ea typeface="方正北魏楷书简体" panose="03000509000000000000" pitchFamily="65" charset="-122"/>
              </a:rPr>
              <a:t>代码体是多行代码的源码</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加载过程相当于构造了一个表达式树</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计算过程就是对每个表达式求值，并按</a:t>
            </a:r>
            <a:r>
              <a:rPr lang="en-US" altLang="zh-CN" dirty="0" smtClean="0">
                <a:latin typeface="方正北魏楷书简体" panose="03000509000000000000" pitchFamily="65" charset="-122"/>
                <a:ea typeface="方正北魏楷书简体" panose="03000509000000000000" pitchFamily="65" charset="-122"/>
              </a:rPr>
              <a:t>while</a:t>
            </a:r>
            <a:r>
              <a:rPr lang="zh-CN" altLang="en-US" dirty="0" smtClean="0">
                <a:latin typeface="方正北魏楷书简体" panose="03000509000000000000" pitchFamily="65" charset="-122"/>
                <a:ea typeface="方正北魏楷书简体" panose="03000509000000000000" pitchFamily="65" charset="-122"/>
              </a:rPr>
              <a:t>语句语义执行</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i="1" dirty="0" smtClean="0">
                <a:solidFill>
                  <a:schemeClr val="bg1">
                    <a:lumMod val="50000"/>
                  </a:schemeClr>
                </a:solidFill>
                <a:latin typeface="方正北魏楷书简体" panose="03000509000000000000" pitchFamily="65" charset="-122"/>
                <a:ea typeface="方正北魏楷书简体" panose="03000509000000000000" pitchFamily="65" charset="-122"/>
              </a:rPr>
              <a:t>为了简单，这里没有考虑</a:t>
            </a:r>
            <a:r>
              <a:rPr lang="en-US" altLang="zh-CN" i="1" dirty="0" smtClean="0">
                <a:solidFill>
                  <a:schemeClr val="bg1">
                    <a:lumMod val="50000"/>
                  </a:schemeClr>
                </a:solidFill>
                <a:latin typeface="方正北魏楷书简体" panose="03000509000000000000" pitchFamily="65" charset="-122"/>
                <a:ea typeface="方正北魏楷书简体" panose="03000509000000000000" pitchFamily="65" charset="-122"/>
              </a:rPr>
              <a:t>break/continue/return</a:t>
            </a:r>
            <a:r>
              <a:rPr lang="zh-CN" altLang="en-US" i="1" dirty="0" smtClean="0">
                <a:solidFill>
                  <a:schemeClr val="bg1">
                    <a:lumMod val="50000"/>
                  </a:schemeClr>
                </a:solidFill>
                <a:latin typeface="方正北魏楷书简体" panose="03000509000000000000" pitchFamily="65" charset="-122"/>
                <a:ea typeface="方正北魏楷书简体" panose="03000509000000000000" pitchFamily="65" charset="-122"/>
              </a:rPr>
              <a:t>语句的情形</a:t>
            </a:r>
            <a:endParaRPr lang="en-US" altLang="zh-CN" i="1" dirty="0" smtClean="0">
              <a:solidFill>
                <a:schemeClr val="bg1">
                  <a:lumMod val="50000"/>
                </a:schemeClr>
              </a:solidFill>
              <a:latin typeface="方正北魏楷书简体" panose="03000509000000000000" pitchFamily="65" charset="-122"/>
              <a:ea typeface="方正北魏楷书简体" panose="03000509000000000000" pitchFamily="65" charset="-122"/>
            </a:endParaRPr>
          </a:p>
          <a:p>
            <a:pPr marL="1657350" lvl="3" indent="-285750">
              <a:buFont typeface="Arial" panose="020B0604020202020204" pitchFamily="34" charset="0"/>
              <a:buChar char="•"/>
            </a:pPr>
            <a:r>
              <a:rPr lang="zh-CN" altLang="en-US" i="1" dirty="0" smtClean="0">
                <a:solidFill>
                  <a:schemeClr val="bg1">
                    <a:lumMod val="50000"/>
                  </a:schemeClr>
                </a:solidFill>
                <a:latin typeface="方正北魏楷书简体" panose="03000509000000000000" pitchFamily="65" charset="-122"/>
                <a:ea typeface="方正北魏楷书简体" panose="03000509000000000000" pitchFamily="65" charset="-122"/>
              </a:rPr>
              <a:t>涉及流程例外跳转的，需要解释器提供控制变量并在相应复合语句的实现进行处理</a:t>
            </a:r>
            <a:endParaRPr lang="en-US" altLang="zh-CN" i="1" dirty="0" smtClean="0">
              <a:solidFill>
                <a:schemeClr val="bg1">
                  <a:lumMod val="50000"/>
                </a:schemeClr>
              </a:solidFill>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3"/>
          <a:stretch>
            <a:fillRect/>
          </a:stretch>
        </p:blipFill>
        <p:spPr>
          <a:xfrm>
            <a:off x="4787153" y="1674139"/>
            <a:ext cx="6811794" cy="4939186"/>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indent="-228600"/>
            <a:r>
              <a:rPr lang="zh-CN" altLang="en-US" dirty="0" smtClean="0">
                <a:solidFill>
                  <a:schemeClr val="bg1"/>
                </a:solidFill>
                <a:latin typeface="方正北魏楷书简体" panose="03000509000000000000" pitchFamily="65" charset="-122"/>
                <a:ea typeface="方正北魏楷书简体" panose="03000509000000000000" pitchFamily="65" charset="-122"/>
              </a:rPr>
              <a:t>翻译到</a:t>
            </a:r>
            <a:r>
              <a:rPr lang="en-US" altLang="zh-CN" dirty="0" smtClean="0">
                <a:solidFill>
                  <a:schemeClr val="bg1"/>
                </a:solidFill>
                <a:latin typeface="方正北魏楷书简体" panose="03000509000000000000" pitchFamily="65" charset="-122"/>
                <a:ea typeface="方正北魏楷书简体" panose="03000509000000000000" pitchFamily="65" charset="-122"/>
              </a:rPr>
              <a:t>IL</a:t>
            </a:r>
            <a:r>
              <a:rPr lang="zh-CN" altLang="en-US" dirty="0" smtClean="0">
                <a:solidFill>
                  <a:schemeClr val="bg1"/>
                </a:solidFill>
                <a:latin typeface="方正北魏楷书简体" panose="03000509000000000000" pitchFamily="65" charset="-122"/>
                <a:ea typeface="方正北魏楷书简体" panose="03000509000000000000" pitchFamily="65" charset="-122"/>
              </a:rPr>
              <a:t>再执行</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6106347" cy="452431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smtClean="0">
                <a:latin typeface="方正北魏楷书简体" panose="03000509000000000000" pitchFamily="65" charset="-122"/>
                <a:ea typeface="方正北魏楷书简体" panose="03000509000000000000" pitchFamily="65" charset="-122"/>
              </a:rPr>
              <a:t>IL</a:t>
            </a:r>
            <a:r>
              <a:rPr lang="zh-CN" altLang="en-US" dirty="0" smtClean="0">
                <a:latin typeface="方正北魏楷书简体" panose="03000509000000000000" pitchFamily="65" charset="-122"/>
                <a:ea typeface="方正北魏楷书简体" panose="03000509000000000000" pitchFamily="65" charset="-122"/>
              </a:rPr>
              <a:t>再执行</a:t>
            </a:r>
            <a:endParaRPr lang="en-US" altLang="zh-CN" dirty="0" smtClean="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hlinkClick r:id="rId2"/>
              </a:rPr>
              <a:t>示例实现</a:t>
            </a:r>
            <a:endParaRPr lang="en-US" altLang="zh-CN" dirty="0" smtClean="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简版虚拟机，只支持</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过程</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rPr>
              <a:t>API</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表达式</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全局变量</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参数</a:t>
            </a:r>
            <a:endParaRPr lang="en-US" altLang="zh-CN" dirty="0" smtClean="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虚拟机特点</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smtClean="0">
                <a:latin typeface="方正北魏楷书简体" panose="03000509000000000000" pitchFamily="65" charset="-122"/>
                <a:ea typeface="方正北魏楷书简体" panose="03000509000000000000" pitchFamily="65" charset="-122"/>
              </a:rPr>
              <a:t>IL</a:t>
            </a:r>
            <a:r>
              <a:rPr lang="zh-CN" altLang="en-US" dirty="0" smtClean="0">
                <a:latin typeface="方正北魏楷书简体" panose="03000509000000000000" pitchFamily="65" charset="-122"/>
                <a:ea typeface="方正北魏楷书简体" panose="03000509000000000000" pitchFamily="65" charset="-122"/>
              </a:rPr>
              <a:t>后会丢失语句的结构信息</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操作符一般固化到虚拟机指令</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语句不太容易做成</a:t>
            </a:r>
            <a:r>
              <a:rPr lang="en-US" altLang="zh-CN" dirty="0" smtClean="0">
                <a:latin typeface="方正北魏楷书简体" panose="03000509000000000000" pitchFamily="65" charset="-122"/>
                <a:ea typeface="方正北魏楷书简体" panose="03000509000000000000" pitchFamily="65" charset="-122"/>
              </a:rPr>
              <a:t>API</a:t>
            </a: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编译时必须知道语句的涵义，以便翻译为多条</a:t>
            </a:r>
            <a:r>
              <a:rPr lang="en-US" altLang="zh-CN" dirty="0" smtClean="0">
                <a:latin typeface="方正北魏楷书简体" panose="03000509000000000000" pitchFamily="65" charset="-122"/>
                <a:ea typeface="方正北魏楷书简体" panose="03000509000000000000" pitchFamily="65" charset="-122"/>
              </a:rPr>
              <a:t>IL</a:t>
            </a:r>
            <a:r>
              <a:rPr lang="zh-CN" altLang="en-US" dirty="0" smtClean="0">
                <a:latin typeface="方正北魏楷书简体" panose="03000509000000000000" pitchFamily="65" charset="-122"/>
                <a:ea typeface="方正北魏楷书简体" panose="03000509000000000000" pitchFamily="65" charset="-122"/>
              </a:rPr>
              <a:t>指令</a:t>
            </a:r>
            <a:endParaRPr lang="en-US" altLang="zh-CN" dirty="0" smtClean="0">
              <a:latin typeface="方正北魏楷书简体" panose="03000509000000000000" pitchFamily="65" charset="-122"/>
              <a:ea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除非</a:t>
            </a:r>
            <a:r>
              <a:rPr lang="en-US" altLang="zh-CN" dirty="0" smtClean="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本身包含编译方法</a:t>
            </a:r>
            <a:endParaRPr lang="en-US" altLang="zh-CN" dirty="0" smtClean="0">
              <a:latin typeface="方正北魏楷书简体" panose="03000509000000000000" pitchFamily="65" charset="-122"/>
              <a:ea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但会与虚拟机耦合过紧</a:t>
            </a:r>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3"/>
          <a:stretch>
            <a:fillRect/>
          </a:stretch>
        </p:blipFill>
        <p:spPr>
          <a:xfrm>
            <a:off x="6463549" y="1219479"/>
            <a:ext cx="1878106" cy="562460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indent="-228600"/>
            <a:r>
              <a:rPr lang="en-US" altLang="zh-CN" dirty="0" smtClean="0">
                <a:solidFill>
                  <a:schemeClr val="bg1"/>
                </a:solidFill>
                <a:latin typeface="方正北魏楷书简体" panose="03000509000000000000" pitchFamily="65" charset="-122"/>
                <a:ea typeface="方正北魏楷书简体" panose="03000509000000000000" pitchFamily="65" charset="-122"/>
              </a:rPr>
              <a:t>Unity3d</a:t>
            </a:r>
            <a:r>
              <a:rPr lang="zh-CN" altLang="en-US" dirty="0">
                <a:solidFill>
                  <a:schemeClr val="bg1"/>
                </a:solidFill>
                <a:latin typeface="方正北魏楷书简体" panose="03000509000000000000" pitchFamily="65" charset="-122"/>
                <a:ea typeface="方正北魏楷书简体" panose="03000509000000000000" pitchFamily="65" charset="-122"/>
              </a:rPr>
              <a:t>地形生成</a:t>
            </a:r>
            <a:r>
              <a:rPr lang="en-US" altLang="zh-CN" dirty="0">
                <a:solidFill>
                  <a:schemeClr val="bg1"/>
                </a:solidFill>
                <a:latin typeface="方正北魏楷书简体" panose="03000509000000000000" pitchFamily="65" charset="-122"/>
                <a:ea typeface="方正北魏楷书简体" panose="03000509000000000000" pitchFamily="65" charset="-122"/>
              </a:rPr>
              <a:t>DSL</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4461324"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rPr>
              <a:t>Unity3d</a:t>
            </a:r>
            <a:r>
              <a:rPr lang="zh-CN" altLang="en-US" dirty="0" smtClean="0">
                <a:latin typeface="方正北魏楷书简体" panose="03000509000000000000" pitchFamily="65" charset="-122"/>
                <a:ea typeface="方正北魏楷书简体" panose="03000509000000000000" pitchFamily="65" charset="-122"/>
              </a:rPr>
              <a:t>地形生成</a:t>
            </a:r>
            <a:r>
              <a:rPr lang="en-US" altLang="zh-CN" dirty="0" smtClean="0">
                <a:latin typeface="方正北魏楷书简体" panose="03000509000000000000" pitchFamily="65" charset="-122"/>
                <a:ea typeface="方正北魏楷书简体" panose="03000509000000000000" pitchFamily="65" charset="-122"/>
              </a:rPr>
              <a:t>DSL</a:t>
            </a:r>
            <a:endParaRPr lang="en-US" altLang="zh-CN" dirty="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hlinkClick r:id="rId2"/>
              </a:rPr>
              <a:t>TerrainProcessor</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hlinkClick r:id="rId3"/>
              </a:rPr>
              <a:t>https://github.com/dreamanlan/TerrainGenByDsl</a:t>
            </a:r>
            <a:endParaRPr lang="en-US" altLang="zh-CN" dirty="0" smtClean="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rPr>
              <a:t>Unity3d</a:t>
            </a:r>
            <a:r>
              <a:rPr lang="zh-CN" altLang="en-US" dirty="0" smtClean="0">
                <a:latin typeface="方正北魏楷书简体" panose="03000509000000000000" pitchFamily="65" charset="-122"/>
                <a:ea typeface="方正北魏楷书简体" panose="03000509000000000000" pitchFamily="65" charset="-122"/>
              </a:rPr>
              <a:t>地形基于高度图，地形生成就是对各个像素的处理</a:t>
            </a:r>
            <a:endParaRPr lang="en-US" altLang="zh-CN" dirty="0" smtClean="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所以可以采取类似像素</a:t>
            </a:r>
            <a:r>
              <a:rPr lang="en-US" altLang="zh-CN" dirty="0" err="1" smtClean="0">
                <a:latin typeface="方正北魏楷书简体" panose="03000509000000000000" pitchFamily="65" charset="-122"/>
                <a:ea typeface="方正北魏楷书简体" panose="03000509000000000000" pitchFamily="65" charset="-122"/>
              </a:rPr>
              <a:t>shader</a:t>
            </a:r>
            <a:r>
              <a:rPr lang="zh-CN" altLang="en-US" dirty="0" smtClean="0">
                <a:latin typeface="方正北魏楷书简体" panose="03000509000000000000" pitchFamily="65" charset="-122"/>
                <a:ea typeface="方正北魏楷书简体" panose="03000509000000000000" pitchFamily="65" charset="-122"/>
              </a:rPr>
              <a:t>的思路</a:t>
            </a:r>
          </a:p>
        </p:txBody>
      </p:sp>
      <p:pic>
        <p:nvPicPr>
          <p:cNvPr id="4" name="图片 3"/>
          <p:cNvPicPr>
            <a:picLocks noChangeAspect="1"/>
          </p:cNvPicPr>
          <p:nvPr/>
        </p:nvPicPr>
        <p:blipFill>
          <a:blip r:embed="rId4"/>
          <a:stretch>
            <a:fillRect/>
          </a:stretch>
        </p:blipFill>
        <p:spPr>
          <a:xfrm>
            <a:off x="4786993" y="1212751"/>
            <a:ext cx="6804530" cy="531103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indent="-228600"/>
            <a:r>
              <a:rPr lang="zh-CN" altLang="en-US" dirty="0">
                <a:solidFill>
                  <a:schemeClr val="bg1"/>
                </a:solidFill>
                <a:latin typeface="方正北魏楷书简体" panose="03000509000000000000" pitchFamily="65" charset="-122"/>
                <a:ea typeface="方正北魏楷书简体" panose="03000509000000000000" pitchFamily="65" charset="-122"/>
              </a:rPr>
              <a:t>描述</a:t>
            </a:r>
            <a:r>
              <a:rPr lang="en-US" altLang="zh-CN" dirty="0">
                <a:solidFill>
                  <a:schemeClr val="bg1"/>
                </a:solidFill>
                <a:latin typeface="方正北魏楷书简体" panose="03000509000000000000" pitchFamily="65" charset="-122"/>
                <a:ea typeface="方正北魏楷书简体" panose="03000509000000000000" pitchFamily="65" charset="-122"/>
              </a:rPr>
              <a:t>+</a:t>
            </a:r>
            <a:r>
              <a:rPr lang="zh-CN" altLang="en-US" dirty="0">
                <a:solidFill>
                  <a:schemeClr val="bg1"/>
                </a:solidFill>
                <a:latin typeface="方正北魏楷书简体" panose="03000509000000000000" pitchFamily="65" charset="-122"/>
                <a:ea typeface="方正北魏楷书简体" panose="03000509000000000000" pitchFamily="65" charset="-122"/>
              </a:rPr>
              <a:t>执行的混合模式</a:t>
            </a:r>
          </a:p>
        </p:txBody>
      </p:sp>
      <p:sp>
        <p:nvSpPr>
          <p:cNvPr id="3" name="文本框 2"/>
          <p:cNvSpPr txBox="1"/>
          <p:nvPr/>
        </p:nvSpPr>
        <p:spPr>
          <a:xfrm>
            <a:off x="272041" y="1582271"/>
            <a:ext cx="6469418" cy="4247317"/>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描述</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执行的混合</a:t>
            </a:r>
            <a:r>
              <a:rPr lang="zh-CN" altLang="en-US" dirty="0" smtClean="0">
                <a:latin typeface="方正北魏楷书简体" panose="03000509000000000000" pitchFamily="65" charset="-122"/>
                <a:ea typeface="方正北魏楷书简体" panose="03000509000000000000" pitchFamily="65" charset="-122"/>
              </a:rPr>
              <a:t>模式</a:t>
            </a:r>
            <a:endParaRPr lang="en-US" altLang="zh-CN" dirty="0" smtClean="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前面的地形处理</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和之前的脚本解释器不太一样</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代码结构分为</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input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height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alphamap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detail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等部分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后面几部分的语句块部分是可以执行的脚本</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Input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的语句块部分不是可以执行的脚本，而是提供给解释器的各种描述信息</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部分提供描述信息、部分提供执行代码的混合模式正是</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显著区别于通用脚本语言的特点</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描述部分更像是配置数据，类似</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xml/</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json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的作用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执行部分则更像脚本</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解释器可以按照描述信息的指引，组合并调度执行部分的代码，从而实现比单纯执行脚本更灵活的效果</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6858000" y="1201271"/>
            <a:ext cx="5253476" cy="5327001"/>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indent="-228600"/>
            <a:r>
              <a:rPr lang="zh-CN" altLang="en-US" dirty="0">
                <a:solidFill>
                  <a:schemeClr val="bg1"/>
                </a:solidFill>
                <a:latin typeface="方正北魏楷书简体" panose="03000509000000000000" pitchFamily="65" charset="-122"/>
                <a:ea typeface="方正北魏楷书简体" panose="03000509000000000000" pitchFamily="65" charset="-122"/>
              </a:rPr>
              <a:t>描述</a:t>
            </a:r>
            <a:r>
              <a:rPr lang="en-US" altLang="zh-CN" dirty="0">
                <a:solidFill>
                  <a:schemeClr val="bg1"/>
                </a:solidFill>
                <a:latin typeface="方正北魏楷书简体" panose="03000509000000000000" pitchFamily="65" charset="-122"/>
                <a:ea typeface="方正北魏楷书简体" panose="03000509000000000000" pitchFamily="65" charset="-122"/>
              </a:rPr>
              <a:t>+</a:t>
            </a:r>
            <a:r>
              <a:rPr lang="zh-CN" altLang="en-US" dirty="0">
                <a:solidFill>
                  <a:schemeClr val="bg1"/>
                </a:solidFill>
                <a:latin typeface="方正北魏楷书简体" panose="03000509000000000000" pitchFamily="65" charset="-122"/>
                <a:ea typeface="方正北魏楷书简体" panose="03000509000000000000" pitchFamily="65" charset="-122"/>
              </a:rPr>
              <a:t>执行的混合模式</a:t>
            </a:r>
          </a:p>
        </p:txBody>
      </p:sp>
      <p:sp>
        <p:nvSpPr>
          <p:cNvPr id="3" name="文本框 2"/>
          <p:cNvSpPr txBox="1"/>
          <p:nvPr/>
        </p:nvSpPr>
        <p:spPr>
          <a:xfrm>
            <a:off x="272041" y="1582271"/>
            <a:ext cx="11373112" cy="4524315"/>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描述</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执行的混合</a:t>
            </a:r>
            <a:r>
              <a:rPr lang="zh-CN" altLang="en-US" dirty="0" smtClean="0">
                <a:latin typeface="方正北魏楷书简体" panose="03000509000000000000" pitchFamily="65" charset="-122"/>
                <a:ea typeface="方正北魏楷书简体" panose="03000509000000000000" pitchFamily="65" charset="-122"/>
              </a:rPr>
              <a:t>模式</a:t>
            </a:r>
            <a:endParaRPr lang="en-US" altLang="zh-CN" dirty="0" smtClean="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从解释器看，这种模式下要实现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部分解释器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描述部分解释器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执行部分解释器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执行部分通常是一个常规的命令式脚本的功能</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具有结构化语言的特征</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支持顺序、分支、循环语句</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支持</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可选择支持过程抽象（视需求复杂程度）</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不需要支持数据抽象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不需要支持自定义数据结构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不需要支持类定义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也就是说，执行部分解释器其实可以实现为通用的解释器，在这个示例里的</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DslCalculator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就是一个通用的实现，实际上我们项目里的多个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都共用了这个执行部分的解释器（稍后在介绍</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语法语义时我们会继续分析）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extLst>
      <p:ext uri="{BB962C8B-B14F-4D97-AF65-F5344CB8AC3E}">
        <p14:creationId xmlns:p14="http://schemas.microsoft.com/office/powerpoint/2010/main" val="23708773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fontScale="92500" lnSpcReduction="20000"/>
          </a:bodyPr>
          <a:lstStyle/>
          <a:p>
            <a:pPr>
              <a:buFont typeface="Wingdings" panose="05000000000000000000" pitchFamily="2" charset="2"/>
              <a:buChar char="Ø"/>
            </a:pPr>
            <a:r>
              <a:rPr lang="zh-CN" altLang="en-US" dirty="0">
                <a:latin typeface="方正北魏楷书简体" panose="03000509000000000000" pitchFamily="65" charset="-122"/>
                <a:ea typeface="方正北魏楷书简体" panose="03000509000000000000" pitchFamily="65" charset="-122"/>
              </a:rPr>
              <a:t>第四章 </a:t>
            </a:r>
            <a:r>
              <a:rPr lang="zh-CN" altLang="en-US" dirty="0" smtClean="0">
                <a:latin typeface="方正北魏楷书简体" panose="03000509000000000000" pitchFamily="65" charset="-122"/>
                <a:ea typeface="方正北魏楷书简体" panose="03000509000000000000" pitchFamily="65" charset="-122"/>
              </a:rPr>
              <a:t>基于</a:t>
            </a:r>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a:t>
            </a:r>
            <a:r>
              <a:rPr lang="zh-CN" altLang="en-US" dirty="0">
                <a:latin typeface="方正北魏楷书简体" panose="03000509000000000000" pitchFamily="65" charset="-122"/>
                <a:ea typeface="方正北魏楷书简体" panose="03000509000000000000" pitchFamily="65" charset="-122"/>
              </a:rPr>
              <a:t>剧情脚本与编辑器</a:t>
            </a: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剧情演示</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a:solidFill>
                  <a:schemeClr val="bg1"/>
                </a:solidFill>
                <a:latin typeface="方正北魏楷书简体" panose="03000509000000000000" pitchFamily="65" charset="-122"/>
                <a:ea typeface="方正北魏楷书简体" panose="03000509000000000000" pitchFamily="65" charset="-122"/>
              </a:rPr>
              <a:t>剧情脚本的</a:t>
            </a:r>
            <a:r>
              <a:rPr lang="zh-CN" altLang="en-US" dirty="0" smtClean="0">
                <a:solidFill>
                  <a:schemeClr val="bg1"/>
                </a:solidFill>
                <a:latin typeface="方正北魏楷书简体" panose="03000509000000000000" pitchFamily="65" charset="-122"/>
                <a:ea typeface="方正北魏楷书简体" panose="03000509000000000000" pitchFamily="65" charset="-122"/>
              </a:rPr>
              <a:t>设计</a:t>
            </a:r>
            <a:endParaRPr lang="en-US" altLang="zh-CN" dirty="0" smtClean="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剧情</a:t>
            </a:r>
            <a:r>
              <a:rPr lang="zh-CN" altLang="en-US" dirty="0">
                <a:solidFill>
                  <a:schemeClr val="bg1"/>
                </a:solidFill>
                <a:latin typeface="方正北魏楷书简体" panose="03000509000000000000" pitchFamily="65" charset="-122"/>
                <a:ea typeface="方正北魏楷书简体" panose="03000509000000000000" pitchFamily="65" charset="-122"/>
              </a:rPr>
              <a:t>编辑器的</a:t>
            </a:r>
            <a:r>
              <a:rPr lang="zh-CN" altLang="en-US" dirty="0" smtClean="0">
                <a:solidFill>
                  <a:schemeClr val="bg1"/>
                </a:solidFill>
                <a:latin typeface="方正北魏楷书简体" panose="03000509000000000000" pitchFamily="65" charset="-122"/>
                <a:ea typeface="方正北魏楷书简体" panose="03000509000000000000" pitchFamily="65" charset="-122"/>
              </a:rPr>
              <a:t>设计</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r>
              <a:rPr lang="zh-CN" altLang="en-US" dirty="0">
                <a:latin typeface="方正北魏楷书简体" panose="03000509000000000000" pitchFamily="65" charset="-122"/>
                <a:ea typeface="方正北魏楷书简体" panose="03000509000000000000" pitchFamily="65" charset="-122"/>
              </a:rPr>
              <a:t>第五章 一个基于</a:t>
            </a:r>
            <a:r>
              <a:rPr lang="en-US" altLang="zh-CN" dirty="0">
                <a:latin typeface="方正北魏楷书简体" panose="03000509000000000000" pitchFamily="65" charset="-122"/>
                <a:ea typeface="方正北魏楷书简体" panose="03000509000000000000" pitchFamily="65" charset="-122"/>
              </a:rPr>
              <a:t>DSL</a:t>
            </a:r>
            <a:r>
              <a:rPr lang="zh-CN" altLang="en-US" dirty="0">
                <a:latin typeface="方正北魏楷书简体" panose="03000509000000000000" pitchFamily="65" charset="-122"/>
                <a:ea typeface="方正北魏楷书简体" panose="03000509000000000000" pitchFamily="65" charset="-122"/>
              </a:rPr>
              <a:t>的通用的资源处理环境（简介）</a:t>
            </a: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资源</a:t>
            </a:r>
            <a:r>
              <a:rPr lang="zh-CN" altLang="en-US" dirty="0">
                <a:solidFill>
                  <a:schemeClr val="bg1"/>
                </a:solidFill>
                <a:latin typeface="方正北魏楷书简体" panose="03000509000000000000" pitchFamily="65" charset="-122"/>
                <a:ea typeface="方正北魏楷书简体" panose="03000509000000000000" pitchFamily="65" charset="-122"/>
              </a:rPr>
              <a:t>处理</a:t>
            </a:r>
            <a:r>
              <a:rPr lang="zh-CN" altLang="en-US" dirty="0" smtClean="0">
                <a:solidFill>
                  <a:schemeClr val="bg1"/>
                </a:solidFill>
                <a:latin typeface="方正北魏楷书简体" panose="03000509000000000000" pitchFamily="65" charset="-122"/>
                <a:ea typeface="方正北魏楷书简体" panose="03000509000000000000" pitchFamily="65" charset="-122"/>
              </a:rPr>
              <a:t>工具演示</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a:solidFill>
                  <a:schemeClr val="bg1"/>
                </a:solidFill>
                <a:latin typeface="方正北魏楷书简体" panose="03000509000000000000" pitchFamily="65" charset="-122"/>
                <a:ea typeface="方正北魏楷书简体" panose="03000509000000000000" pitchFamily="65" charset="-122"/>
              </a:rPr>
              <a:t>资源处理脚本的</a:t>
            </a:r>
            <a:r>
              <a:rPr lang="zh-CN" altLang="en-US" dirty="0" smtClean="0">
                <a:solidFill>
                  <a:schemeClr val="bg1"/>
                </a:solidFill>
                <a:latin typeface="方正北魏楷书简体" panose="03000509000000000000" pitchFamily="65" charset="-122"/>
                <a:ea typeface="方正北魏楷书简体" panose="03000509000000000000" pitchFamily="65" charset="-122"/>
              </a:rPr>
              <a:t>设计</a:t>
            </a:r>
            <a:endParaRPr lang="en-US" altLang="zh-CN" dirty="0" smtClean="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资源处理脚本解释器</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再</a:t>
            </a:r>
            <a:r>
              <a:rPr lang="zh-CN" altLang="en-US" dirty="0">
                <a:solidFill>
                  <a:schemeClr val="bg1"/>
                </a:solidFill>
                <a:latin typeface="方正北魏楷书简体" panose="03000509000000000000" pitchFamily="65" charset="-122"/>
                <a:ea typeface="方正北魏楷书简体" panose="03000509000000000000" pitchFamily="65" charset="-122"/>
              </a:rPr>
              <a:t>谈描述</a:t>
            </a:r>
            <a:r>
              <a:rPr lang="en-US" altLang="zh-CN" dirty="0">
                <a:solidFill>
                  <a:schemeClr val="bg1"/>
                </a:solidFill>
                <a:latin typeface="方正北魏楷书简体" panose="03000509000000000000" pitchFamily="65" charset="-122"/>
                <a:ea typeface="方正北魏楷书简体" panose="03000509000000000000" pitchFamily="65" charset="-122"/>
              </a:rPr>
              <a:t>+</a:t>
            </a:r>
            <a:r>
              <a:rPr lang="zh-CN" altLang="en-US" dirty="0">
                <a:solidFill>
                  <a:schemeClr val="bg1"/>
                </a:solidFill>
                <a:latin typeface="方正北魏楷书简体" panose="03000509000000000000" pitchFamily="65" charset="-122"/>
                <a:ea typeface="方正北魏楷书简体" panose="03000509000000000000" pitchFamily="65" charset="-122"/>
              </a:rPr>
              <a:t>执行的脚本解释</a:t>
            </a:r>
            <a:r>
              <a:rPr lang="zh-CN" altLang="en-US" dirty="0" smtClean="0">
                <a:solidFill>
                  <a:schemeClr val="bg1"/>
                </a:solidFill>
                <a:latin typeface="方正北魏楷书简体" panose="03000509000000000000" pitchFamily="65" charset="-122"/>
                <a:ea typeface="方正北魏楷书简体" panose="03000509000000000000" pitchFamily="65" charset="-122"/>
              </a:rPr>
              <a:t>模式</a:t>
            </a:r>
            <a:endParaRPr lang="en-US" altLang="zh-CN" dirty="0" smtClean="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抛砖引玉</a:t>
            </a:r>
            <a:r>
              <a:rPr lang="en-US" altLang="zh-CN" dirty="0" smtClean="0">
                <a:solidFill>
                  <a:schemeClr val="bg1"/>
                </a:solidFill>
                <a:latin typeface="方正北魏楷书简体" panose="03000509000000000000" pitchFamily="65" charset="-122"/>
                <a:ea typeface="方正北魏楷书简体" panose="03000509000000000000" pitchFamily="65" charset="-122"/>
              </a:rPr>
              <a:t>—</a:t>
            </a:r>
            <a:r>
              <a:rPr lang="zh-CN" altLang="en-US" dirty="0" smtClean="0">
                <a:solidFill>
                  <a:schemeClr val="bg1"/>
                </a:solidFill>
                <a:latin typeface="方正北魏楷书简体" panose="03000509000000000000" pitchFamily="65" charset="-122"/>
                <a:ea typeface="方正北魏楷书简体" panose="03000509000000000000" pitchFamily="65" charset="-122"/>
              </a:rPr>
              <a:t>还可以做什么呢</a:t>
            </a:r>
            <a:endParaRPr lang="zh-CN" altLang="en-US" dirty="0">
              <a:solidFill>
                <a:schemeClr val="bg1"/>
              </a:solidFill>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r>
              <a:rPr lang="zh-CN" altLang="en-US" dirty="0">
                <a:latin typeface="方正北魏楷书简体" panose="03000509000000000000" pitchFamily="65" charset="-122"/>
                <a:ea typeface="方正北魏楷书简体" panose="03000509000000000000" pitchFamily="65" charset="-122"/>
              </a:rPr>
              <a:t>第六章 </a:t>
            </a:r>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与</a:t>
            </a:r>
            <a:r>
              <a:rPr lang="zh-CN" altLang="en-US" dirty="0" smtClean="0">
                <a:latin typeface="方正北魏楷书简体" panose="03000509000000000000" pitchFamily="65" charset="-122"/>
                <a:ea typeface="方正北魏楷书简体" panose="03000509000000000000" pitchFamily="65" charset="-122"/>
              </a:rPr>
              <a:t>游戏前端架构</a:t>
            </a:r>
            <a:endParaRPr lang="zh-CN" altLang="en-US" dirty="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游戏前端开发</a:t>
            </a:r>
            <a:endParaRPr lang="en-US" altLang="zh-CN" dirty="0" smtClean="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solidFill>
                  <a:schemeClr val="bg1"/>
                </a:solidFill>
                <a:latin typeface="方正北魏楷书简体" panose="03000509000000000000" pitchFamily="65" charset="-122"/>
                <a:ea typeface="方正北魏楷书简体" panose="03000509000000000000" pitchFamily="65" charset="-122"/>
              </a:rPr>
              <a:t>变化与支持变化</a:t>
            </a:r>
            <a:endParaRPr lang="en-US" altLang="zh-CN" dirty="0" smtClean="0">
              <a:solidFill>
                <a:schemeClr val="bg1"/>
              </a:solidFill>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en-US" altLang="zh-CN" dirty="0" smtClean="0">
                <a:solidFill>
                  <a:schemeClr val="bg1"/>
                </a:solidFill>
                <a:latin typeface="方正北魏楷书简体" panose="03000509000000000000" pitchFamily="65" charset="-122"/>
                <a:ea typeface="方正北魏楷书简体" panose="03000509000000000000" pitchFamily="65" charset="-122"/>
              </a:rPr>
              <a:t>LOP</a:t>
            </a:r>
            <a:r>
              <a:rPr lang="zh-CN" altLang="en-US" dirty="0">
                <a:solidFill>
                  <a:schemeClr val="bg1"/>
                </a:solidFill>
                <a:latin typeface="方正北魏楷书简体" panose="03000509000000000000" pitchFamily="65" charset="-122"/>
                <a:ea typeface="方正北魏楷书简体" panose="03000509000000000000" pitchFamily="65" charset="-122"/>
              </a:rPr>
              <a:t>是一种方案么</a:t>
            </a:r>
          </a:p>
          <a:p>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pPr indent="-228600"/>
            <a:r>
              <a:rPr lang="zh-CN" altLang="en-US" dirty="0">
                <a:solidFill>
                  <a:schemeClr val="bg1"/>
                </a:solidFill>
                <a:latin typeface="方正北魏楷书简体" panose="03000509000000000000" pitchFamily="65" charset="-122"/>
                <a:ea typeface="方正北魏楷书简体" panose="03000509000000000000" pitchFamily="65" charset="-122"/>
              </a:rPr>
              <a:t>描述</a:t>
            </a:r>
            <a:r>
              <a:rPr lang="en-US" altLang="zh-CN" dirty="0">
                <a:solidFill>
                  <a:schemeClr val="bg1"/>
                </a:solidFill>
                <a:latin typeface="方正北魏楷书简体" panose="03000509000000000000" pitchFamily="65" charset="-122"/>
                <a:ea typeface="方正北魏楷书简体" panose="03000509000000000000" pitchFamily="65" charset="-122"/>
              </a:rPr>
              <a:t>+</a:t>
            </a:r>
            <a:r>
              <a:rPr lang="zh-CN" altLang="en-US" dirty="0">
                <a:solidFill>
                  <a:schemeClr val="bg1"/>
                </a:solidFill>
                <a:latin typeface="方正北魏楷书简体" panose="03000509000000000000" pitchFamily="65" charset="-122"/>
                <a:ea typeface="方正北魏楷书简体" panose="03000509000000000000" pitchFamily="65" charset="-122"/>
              </a:rPr>
              <a:t>执行的混合模式</a:t>
            </a:r>
          </a:p>
        </p:txBody>
      </p:sp>
      <p:sp>
        <p:nvSpPr>
          <p:cNvPr id="3" name="文本框 2"/>
          <p:cNvSpPr txBox="1"/>
          <p:nvPr/>
        </p:nvSpPr>
        <p:spPr>
          <a:xfrm>
            <a:off x="272041" y="1582271"/>
            <a:ext cx="11373112" cy="2308324"/>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描述</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执行的混合</a:t>
            </a:r>
            <a:r>
              <a:rPr lang="zh-CN" altLang="en-US" dirty="0" smtClean="0">
                <a:latin typeface="方正北魏楷书简体" panose="03000509000000000000" pitchFamily="65" charset="-122"/>
                <a:ea typeface="方正北魏楷书简体" panose="03000509000000000000" pitchFamily="65" charset="-122"/>
              </a:rPr>
              <a:t>模式</a:t>
            </a:r>
            <a:endParaRPr lang="en-US" altLang="zh-CN" dirty="0" smtClean="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按使用场景，</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的用法可以分为几类：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像</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xml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或</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json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一样用作信息描述或配置，此种用法不涉及执行部分解释器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本例中地形生成这样的描述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执行的混合模式，其中执行部分解释器采用通用解释器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描述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执行的混合模式，但运行时需要专门的运行模型，此时执行部分解释器不能采用通用解释器，我们后面会介绍的剧情脚本就是此类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57300" lvl="2" indent="-3429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用于实现普通脚本，此种用法不涉及描述部分解释器，只涉及执行部分解释器（可能是通用解释器或专用解释器）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1026" name="Picture 2" descr="C:\Users\DREAMA~1\AppData\Local\Temp\SNAGHTML85e4d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423" y="3844924"/>
            <a:ext cx="9390529" cy="301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6535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fontScale="90000" lnSpcReduction="10000"/>
          </a:bodyPr>
          <a:lstStyle/>
          <a:p>
            <a:r>
              <a:rPr lang="zh-CN" altLang="en-US" dirty="0">
                <a:latin typeface="方正北魏楷书简体" panose="03000509000000000000" pitchFamily="65" charset="-122"/>
                <a:ea typeface="方正北魏楷书简体" panose="03000509000000000000" pitchFamily="65" charset="-122"/>
              </a:rPr>
              <a:t>第二章 </a:t>
            </a:r>
            <a:r>
              <a:rPr lang="en-US" altLang="zh-CN" dirty="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368300"/>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t>MetaDSL</a:t>
            </a:r>
            <a:r>
              <a:rPr lang="zh-CN" altLang="en-US" dirty="0" smtClean="0"/>
              <a:t>的演化</a:t>
            </a:r>
            <a:endParaRPr lang="en-US" altLang="zh-CN" dirty="0"/>
          </a:p>
        </p:txBody>
      </p:sp>
      <p:sp>
        <p:nvSpPr>
          <p:cNvPr id="5" name="文本框 4"/>
          <p:cNvSpPr txBox="1"/>
          <p:nvPr/>
        </p:nvSpPr>
        <p:spPr>
          <a:xfrm>
            <a:off x="1981835" y="2460625"/>
            <a:ext cx="7425055" cy="1476375"/>
          </a:xfrm>
          <a:prstGeom prst="rect">
            <a:avLst/>
          </a:prstGeom>
          <a:noFill/>
        </p:spPr>
        <p:txBody>
          <a:bodyPr wrap="square" rtlCol="0">
            <a:spAutoFit/>
          </a:bodyPr>
          <a:lstStyle/>
          <a:p>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前置说明：</a:t>
            </a:r>
          </a:p>
          <a:p>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这里</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介绍</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设计起源与演化，选择的语法</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是</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一种选择，这里主要是展示语言表达力层面的考虑，大家完全可以设计其他样式的语法（当然也许会有一定难度，我参考的</a:t>
            </a:r>
            <a:r>
              <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系语言语法恰好具有一定的递归与自相似性）</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最早源于</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07</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年的一个特效编辑器</a:t>
            </a: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OGRE</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引擎</a:t>
            </a: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OGRE</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引擎里材质、后处理、粒子系统等都使用自定义脚本描述，概念上就是一种</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特效从一开始也选择使用一种类似</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particle system</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的方式描述</a:t>
            </a: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采用相对标准的方式实现</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定义</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EBNF</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使用语法分析生成器生成</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parser</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手写词法分析与其他</a:t>
            </a:r>
          </a:p>
          <a:p>
            <a:pPr marL="1200150" lvl="2"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a:t>
            </a:r>
            <a:r>
              <a:rPr lang="zh-CN" altLang="en-US" dirty="0">
                <a:latin typeface="方正北魏楷书简体" panose="03000509000000000000" pitchFamily="65" charset="-122"/>
                <a:ea typeface="方正北魏楷书简体" panose="03000509000000000000" pitchFamily="65" charset="-122"/>
              </a:rPr>
              <a:t>演化</a:t>
            </a:r>
          </a:p>
        </p:txBody>
      </p:sp>
      <p:pic>
        <p:nvPicPr>
          <p:cNvPr id="3" name="图片 2"/>
          <p:cNvPicPr>
            <a:picLocks noChangeAspect="1"/>
          </p:cNvPicPr>
          <p:nvPr/>
        </p:nvPicPr>
        <p:blipFill>
          <a:blip r:embed="rId2"/>
          <a:stretch>
            <a:fillRect/>
          </a:stretch>
        </p:blipFill>
        <p:spPr>
          <a:xfrm>
            <a:off x="1039495" y="1533525"/>
            <a:ext cx="9387840" cy="481584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SLK</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语法分析程序生成器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2"/>
              </a:rPr>
              <a:t>http://www.slkpg.org</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2"/>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语法示例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图片 4"/>
          <p:cNvPicPr>
            <a:picLocks noChangeAspect="1"/>
          </p:cNvPicPr>
          <p:nvPr/>
        </p:nvPicPr>
        <p:blipFill>
          <a:blip r:embed="rId3"/>
          <a:stretch>
            <a:fillRect/>
          </a:stretch>
        </p:blipFill>
        <p:spPr>
          <a:xfrm>
            <a:off x="5085155" y="1332873"/>
            <a:ext cx="4368127" cy="521852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文件示例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5055802" y="1350694"/>
            <a:ext cx="4644301" cy="522341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带语义行为的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语法示例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5070261" y="1204068"/>
            <a:ext cx="5036724" cy="5653932"/>
          </a:xfrm>
          <a:prstGeom prst="rect">
            <a:avLst/>
          </a:prstGeom>
        </p:spPr>
      </p:pic>
      <p:pic>
        <p:nvPicPr>
          <p:cNvPr id="6" name="图片 5"/>
          <p:cNvPicPr>
            <a:picLocks noChangeAspect="1"/>
          </p:cNvPicPr>
          <p:nvPr/>
        </p:nvPicPr>
        <p:blipFill>
          <a:blip r:embed="rId3"/>
          <a:stretch>
            <a:fillRect/>
          </a:stretch>
        </p:blipFill>
        <p:spPr>
          <a:xfrm>
            <a:off x="771564" y="2446953"/>
            <a:ext cx="4095672" cy="38556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特效</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的组成部分是不断扩充的，新需求时常也会提出对语法的增删改</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效果元素或属性都由一个语法关键字引导</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修改需要</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相应修改语法定义</a:t>
            </a: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相应</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的重新生成</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parser</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每个语法单位需要一个对应的语义行为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对应</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的语义行为也需要</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修改</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语义行为的实现需要添加或修改</a:t>
            </a:r>
            <a:endPar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
        <p:nvSpPr>
          <p:cNvPr id="4" name="文本框 3"/>
          <p:cNvSpPr txBox="1"/>
          <p:nvPr/>
        </p:nvSpPr>
        <p:spPr>
          <a:xfrm>
            <a:off x="4728845" y="5130165"/>
            <a:ext cx="7021195" cy="645160"/>
          </a:xfrm>
          <a:prstGeom prst="rect">
            <a:avLst/>
          </a:prstGeom>
          <a:noFill/>
        </p:spPr>
        <p:txBody>
          <a:bodyPr wrap="square" rtlCol="0">
            <a:spAutoFit/>
          </a:bodyPr>
          <a:lstStyle/>
          <a:p>
            <a:r>
              <a:rPr lang="zh-CN" dirty="0">
                <a:solidFill>
                  <a:schemeClr val="accent2">
                    <a:lumMod val="75000"/>
                  </a:schemeClr>
                </a:solidFill>
                <a:sym typeface="+mn-ea"/>
              </a:rPr>
              <a:t>是否有办法定义一个通用的语法，不要总是添加新的效果组件就重新定义语言呢？</a:t>
            </a:r>
            <a:endParaRPr lang="zh-CN" altLang="en-US" dirty="0">
              <a:solidFill>
                <a:schemeClr val="accent2">
                  <a:lumMod val="75000"/>
                </a:schemeClr>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4799965"/>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通用化的思路</a:t>
            </a:r>
          </a:p>
          <a:p>
            <a:pPr marL="1200150" lvl="2" indent="-285750">
              <a:buFont typeface="Arial" panose="020B0604020202020204" pitchFamily="34" charset="0"/>
              <a:buChar char="•"/>
            </a:pPr>
            <a:r>
              <a:rPr 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把关键字变成普通标识符，就不再需要相应的语法规则了</a:t>
            </a:r>
          </a:p>
          <a:p>
            <a:pPr marL="1200150" lvl="2" indent="-285750">
              <a:buFont typeface="Arial" panose="020B0604020202020204" pitchFamily="34" charset="0"/>
              <a:buChar char="•"/>
            </a:pPr>
            <a:r>
              <a:rPr 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去掉关键字后，需要一种通用的结构表示所有相似的语法</a:t>
            </a:r>
          </a:p>
          <a:p>
            <a:pPr marL="742950" lvl="1" indent="-285750">
              <a:buFont typeface="Arial" panose="020B0604020202020204" pitchFamily="34" charset="0"/>
              <a:buChar char="•"/>
            </a:pPr>
            <a:r>
              <a:rPr 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观察</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系语言的语法构造，可以抽象出四类</a:t>
            </a:r>
          </a:p>
          <a:p>
            <a:pPr marL="1200150" lvl="2" indent="-285750">
              <a:buFont typeface="Arial" panose="020B0604020202020204" pitchFamily="34" charset="0"/>
              <a:buChar char="•"/>
            </a:pPr>
            <a:r>
              <a:rPr lang="zh-CN" altLang="en-US" dirty="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if(exp){}else{}</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while(exp){}</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do{}while(exp);</a:t>
            </a:r>
            <a:endPar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函数定义</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void funcname(param1,param2,...){}</a:t>
            </a:r>
            <a:endPar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函数调用</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funcname(arg1,arg2,...);</a:t>
            </a:r>
            <a:endPar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变量或标识符</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break;</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continue;</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int a;</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fontScale="90000" lnSpcReduction="10000"/>
          </a:bodyPr>
          <a:lstStyle/>
          <a:p>
            <a:r>
              <a:rPr lang="zh-CN" altLang="en-US" dirty="0">
                <a:latin typeface="方正北魏楷书简体" panose="03000509000000000000" pitchFamily="65" charset="-122"/>
                <a:ea typeface="方正北魏楷书简体" panose="03000509000000000000" pitchFamily="65" charset="-122"/>
              </a:rPr>
              <a:t>第一章 </a:t>
            </a:r>
            <a:r>
              <a:rPr lang="zh-CN" altLang="en-US" dirty="0" smtClean="0">
                <a:latin typeface="方正北魏楷书简体" panose="03000509000000000000" pitchFamily="65" charset="-122"/>
                <a:ea typeface="方正北魏楷书简体" panose="03000509000000000000" pitchFamily="65" charset="-122"/>
              </a:rPr>
              <a:t>初识</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effect</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语法通用化改造之一</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去关键字</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统一属性与元素</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6990155" y="1373214"/>
            <a:ext cx="4368127" cy="5218522"/>
          </a:xfrm>
          <a:prstGeom prst="rect">
            <a:avLst/>
          </a:prstGeom>
        </p:spPr>
      </p:pic>
      <p:pic>
        <p:nvPicPr>
          <p:cNvPr id="6" name="图片 5"/>
          <p:cNvPicPr>
            <a:picLocks noChangeAspect="1"/>
          </p:cNvPicPr>
          <p:nvPr/>
        </p:nvPicPr>
        <p:blipFill>
          <a:blip r:embed="rId3"/>
          <a:stretch>
            <a:fillRect/>
          </a:stretch>
        </p:blipFill>
        <p:spPr>
          <a:xfrm>
            <a:off x="803455" y="3600200"/>
            <a:ext cx="3733729" cy="1466822"/>
          </a:xfrm>
          <a:prstGeom prst="rect">
            <a:avLst/>
          </a:prstGeom>
        </p:spPr>
      </p:pic>
      <p:sp>
        <p:nvSpPr>
          <p:cNvPr id="4" name="左箭头 3"/>
          <p:cNvSpPr/>
          <p:nvPr/>
        </p:nvSpPr>
        <p:spPr>
          <a:xfrm>
            <a:off x="5141259" y="3978956"/>
            <a:ext cx="1331259" cy="7082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248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语法通用化改造之一</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去关键字</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统一属性与元素</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592784" y="2757517"/>
            <a:ext cx="3733729" cy="1466822"/>
          </a:xfrm>
          <a:prstGeom prst="rect">
            <a:avLst/>
          </a:prstGeom>
        </p:spPr>
      </p:pic>
      <p:pic>
        <p:nvPicPr>
          <p:cNvPr id="5" name="图片 4"/>
          <p:cNvPicPr>
            <a:picLocks noChangeAspect="1"/>
          </p:cNvPicPr>
          <p:nvPr/>
        </p:nvPicPr>
        <p:blipFill>
          <a:blip r:embed="rId3"/>
          <a:stretch>
            <a:fillRect/>
          </a:stretch>
        </p:blipFill>
        <p:spPr>
          <a:xfrm>
            <a:off x="6508532" y="2365352"/>
            <a:ext cx="4598582" cy="1508731"/>
          </a:xfrm>
          <a:prstGeom prst="rect">
            <a:avLst/>
          </a:prstGeom>
        </p:spPr>
      </p:pic>
      <p:pic>
        <p:nvPicPr>
          <p:cNvPr id="6" name="图片 5"/>
          <p:cNvPicPr>
            <a:picLocks noChangeAspect="1"/>
          </p:cNvPicPr>
          <p:nvPr/>
        </p:nvPicPr>
        <p:blipFill>
          <a:blip r:embed="rId4"/>
          <a:stretch>
            <a:fillRect/>
          </a:stretch>
        </p:blipFill>
        <p:spPr>
          <a:xfrm>
            <a:off x="6744747" y="4959284"/>
            <a:ext cx="4126151" cy="1188697"/>
          </a:xfrm>
          <a:prstGeom prst="rect">
            <a:avLst/>
          </a:prstGeom>
        </p:spPr>
      </p:pic>
      <p:sp>
        <p:nvSpPr>
          <p:cNvPr id="7" name="右箭头 6"/>
          <p:cNvSpPr/>
          <p:nvPr/>
        </p:nvSpPr>
        <p:spPr>
          <a:xfrm>
            <a:off x="4708190" y="3135405"/>
            <a:ext cx="1418664" cy="439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a:off x="8640408" y="4044649"/>
            <a:ext cx="334828"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形标注 8"/>
          <p:cNvSpPr/>
          <p:nvPr/>
        </p:nvSpPr>
        <p:spPr>
          <a:xfrm>
            <a:off x="1949136" y="4615265"/>
            <a:ext cx="1600200" cy="628650"/>
          </a:xfrm>
          <a:prstGeom prst="wedgeEllipseCallout">
            <a:avLst>
              <a:gd name="adj1" fmla="val -38968"/>
              <a:gd name="adj2" fmla="val -970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方正北魏楷书简体" panose="03000509000000000000" pitchFamily="65" charset="-122"/>
                <a:ea typeface="方正北魏楷书简体" panose="03000509000000000000" pitchFamily="65" charset="-122"/>
              </a:rPr>
              <a:t>LL(5)</a:t>
            </a:r>
            <a:endParaRPr lang="zh-CN" altLang="en-US" dirty="0">
              <a:latin typeface="方正北魏楷书简体" panose="03000509000000000000" pitchFamily="65" charset="-122"/>
              <a:ea typeface="方正北魏楷书简体" panose="03000509000000000000" pitchFamily="65" charset="-122"/>
            </a:endParaRPr>
          </a:p>
        </p:txBody>
      </p:sp>
      <p:sp>
        <p:nvSpPr>
          <p:cNvPr id="10" name="椭圆形标注 9"/>
          <p:cNvSpPr/>
          <p:nvPr/>
        </p:nvSpPr>
        <p:spPr>
          <a:xfrm>
            <a:off x="5340022" y="4125268"/>
            <a:ext cx="1319213" cy="757237"/>
          </a:xfrm>
          <a:prstGeom prst="wedgeEllipseCallout">
            <a:avLst>
              <a:gd name="adj1" fmla="val 91802"/>
              <a:gd name="adj2" fmla="val -72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方正北魏楷书简体" panose="03000509000000000000" pitchFamily="65" charset="-122"/>
                <a:ea typeface="方正北魏楷书简体" panose="03000509000000000000" pitchFamily="65" charset="-122"/>
              </a:rPr>
              <a:t>LL(1)</a:t>
            </a: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语法通用化改造之一</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改造后的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文件格式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去关键字</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统一属性与</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元素</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属性值用括号括起来</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正确识别属性开始与结束</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增加新属性不需要再修改文法</a:t>
            </a:r>
            <a:endPar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11" name="图片 10"/>
          <p:cNvPicPr>
            <a:picLocks noChangeAspect="1"/>
          </p:cNvPicPr>
          <p:nvPr/>
        </p:nvPicPr>
        <p:blipFill>
          <a:blip r:embed="rId2"/>
          <a:stretch>
            <a:fillRect/>
          </a:stretch>
        </p:blipFill>
        <p:spPr>
          <a:xfrm>
            <a:off x="5167354" y="1374507"/>
            <a:ext cx="4419515" cy="5166261"/>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语法通用化改造之二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属性</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参数部分可选</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允许</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if/else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样式的元素描述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
        <p:nvSpPr>
          <p:cNvPr id="5" name="椭圆形标注 4"/>
          <p:cNvSpPr/>
          <p:nvPr/>
        </p:nvSpPr>
        <p:spPr>
          <a:xfrm>
            <a:off x="588685" y="4647356"/>
            <a:ext cx="2354540" cy="876300"/>
          </a:xfrm>
          <a:prstGeom prst="wedgeEllipseCallout">
            <a:avLst>
              <a:gd name="adj1" fmla="val 1140"/>
              <a:gd name="adj2" fmla="val -65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方正北魏楷书简体" panose="03000509000000000000" pitchFamily="65" charset="-122"/>
                <a:ea typeface="方正北魏楷书简体" panose="03000509000000000000" pitchFamily="65" charset="-122"/>
              </a:rPr>
              <a:t>二义性文法</a:t>
            </a:r>
            <a:endParaRPr lang="en-US" altLang="zh-CN" dirty="0" smtClean="0">
              <a:latin typeface="方正北魏楷书简体" panose="03000509000000000000" pitchFamily="65" charset="-122"/>
              <a:ea typeface="方正北魏楷书简体" panose="03000509000000000000" pitchFamily="65" charset="-122"/>
            </a:endParaRPr>
          </a:p>
          <a:p>
            <a:pPr algn="ctr"/>
            <a:r>
              <a:rPr lang="en-US" altLang="zh-CN" dirty="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发生在</a:t>
            </a:r>
            <a:r>
              <a:rPr lang="en-US" altLang="zh-CN" dirty="0" smtClean="0">
                <a:latin typeface="方正北魏楷书简体" panose="03000509000000000000" pitchFamily="65" charset="-122"/>
                <a:ea typeface="方正北魏楷书简体" panose="03000509000000000000" pitchFamily="65" charset="-122"/>
              </a:rPr>
              <a:t>LL(7)</a:t>
            </a:r>
            <a:r>
              <a:rPr lang="zh-CN" altLang="en-US" dirty="0" smtClean="0">
                <a:latin typeface="方正北魏楷书简体" panose="03000509000000000000" pitchFamily="65" charset="-122"/>
                <a:ea typeface="方正北魏楷书简体" panose="03000509000000000000" pitchFamily="65" charset="-122"/>
              </a:rPr>
              <a:t>时</a:t>
            </a:r>
            <a:r>
              <a:rPr lang="en-US" altLang="zh-CN" dirty="0" smtClean="0">
                <a:latin typeface="方正北魏楷书简体" panose="03000509000000000000" pitchFamily="65" charset="-122"/>
                <a:ea typeface="方正北魏楷书简体" panose="03000509000000000000" pitchFamily="65" charset="-122"/>
              </a:rPr>
              <a:t>]</a:t>
            </a:r>
            <a:endParaRPr lang="zh-CN" altLang="en-US" dirty="0">
              <a:latin typeface="方正北魏楷书简体" panose="03000509000000000000" pitchFamily="65" charset="-122"/>
              <a:ea typeface="方正北魏楷书简体" panose="03000509000000000000" pitchFamily="65" charset="-122"/>
            </a:endParaRPr>
          </a:p>
        </p:txBody>
      </p:sp>
      <p:sp>
        <p:nvSpPr>
          <p:cNvPr id="6" name="圆角矩形标注 5"/>
          <p:cNvSpPr/>
          <p:nvPr/>
        </p:nvSpPr>
        <p:spPr>
          <a:xfrm>
            <a:off x="2908208" y="5085506"/>
            <a:ext cx="2776537" cy="1604963"/>
          </a:xfrm>
          <a:prstGeom prst="wedgeRoundRectCallout">
            <a:avLst>
              <a:gd name="adj1" fmla="val 21253"/>
              <a:gd name="adj2" fmla="val -84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方正北魏楷书简体" panose="03000509000000000000" pitchFamily="65" charset="-122"/>
                <a:ea typeface="方正北魏楷书简体" panose="03000509000000000000" pitchFamily="65" charset="-122"/>
              </a:rPr>
              <a:t>问题原因是</a:t>
            </a:r>
            <a:r>
              <a:rPr lang="en-US" altLang="zh-CN" dirty="0" smtClean="0">
                <a:latin typeface="方正北魏楷书简体" panose="03000509000000000000" pitchFamily="65" charset="-122"/>
                <a:ea typeface="方正北魏楷书简体" panose="03000509000000000000" pitchFamily="65" charset="-122"/>
              </a:rPr>
              <a:t>effect</a:t>
            </a:r>
            <a:r>
              <a:rPr lang="zh-CN" altLang="en-US" dirty="0" smtClean="0">
                <a:latin typeface="方正北魏楷书简体" panose="03000509000000000000" pitchFamily="65" charset="-122"/>
                <a:ea typeface="方正北魏楷书简体" panose="03000509000000000000" pitchFamily="65" charset="-122"/>
              </a:rPr>
              <a:t>元素之间现在必须要一个分隔符，以区分是一新的元素还是由多个单元素构成的</a:t>
            </a:r>
            <a:r>
              <a:rPr lang="en-US" altLang="zh-CN" dirty="0" smtClean="0">
                <a:latin typeface="方正北魏楷书简体" panose="03000509000000000000" pitchFamily="65" charset="-122"/>
                <a:ea typeface="方正北魏楷书简体" panose="03000509000000000000" pitchFamily="65" charset="-122"/>
              </a:rPr>
              <a:t>effect</a:t>
            </a:r>
            <a:r>
              <a:rPr lang="zh-CN" altLang="en-US" dirty="0" smtClean="0">
                <a:latin typeface="方正北魏楷书简体" panose="03000509000000000000" pitchFamily="65" charset="-122"/>
                <a:ea typeface="方正北魏楷书简体" panose="03000509000000000000" pitchFamily="65" charset="-122"/>
              </a:rPr>
              <a:t>元素</a:t>
            </a:r>
            <a:endParaRPr lang="zh-CN" altLang="en-US" dirty="0">
              <a:latin typeface="方正北魏楷书简体" panose="03000509000000000000" pitchFamily="65" charset="-122"/>
              <a:ea typeface="方正北魏楷书简体" panose="03000509000000000000" pitchFamily="65" charset="-122"/>
            </a:endParaRPr>
          </a:p>
        </p:txBody>
      </p:sp>
      <p:sp>
        <p:nvSpPr>
          <p:cNvPr id="7" name="右箭头 6"/>
          <p:cNvSpPr/>
          <p:nvPr/>
        </p:nvSpPr>
        <p:spPr>
          <a:xfrm>
            <a:off x="5328116" y="3818962"/>
            <a:ext cx="1343025" cy="447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形标注 8"/>
          <p:cNvSpPr/>
          <p:nvPr/>
        </p:nvSpPr>
        <p:spPr>
          <a:xfrm>
            <a:off x="7841388" y="5556572"/>
            <a:ext cx="2876550" cy="938213"/>
          </a:xfrm>
          <a:prstGeom prst="wedgeEllipseCallout">
            <a:avLst>
              <a:gd name="adj1" fmla="val 474"/>
              <a:gd name="adj2" fmla="val -908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方正北魏楷书简体" panose="03000509000000000000" pitchFamily="65" charset="-122"/>
                <a:ea typeface="方正北魏楷书简体" panose="03000509000000000000" pitchFamily="65" charset="-122"/>
              </a:rPr>
              <a:t>二义性消除并保持</a:t>
            </a:r>
            <a:r>
              <a:rPr lang="en-US" altLang="zh-CN" dirty="0" smtClean="0">
                <a:latin typeface="方正北魏楷书简体" panose="03000509000000000000" pitchFamily="65" charset="-122"/>
                <a:ea typeface="方正北魏楷书简体" panose="03000509000000000000" pitchFamily="65" charset="-122"/>
              </a:rPr>
              <a:t/>
            </a:r>
            <a:br>
              <a:rPr lang="en-US" altLang="zh-CN" dirty="0" smtClean="0">
                <a:latin typeface="方正北魏楷书简体" panose="03000509000000000000" pitchFamily="65" charset="-122"/>
                <a:ea typeface="方正北魏楷书简体" panose="03000509000000000000" pitchFamily="65" charset="-122"/>
              </a:rPr>
            </a:br>
            <a:r>
              <a:rPr lang="en-US" altLang="zh-CN" dirty="0" smtClean="0">
                <a:latin typeface="方正北魏楷书简体" panose="03000509000000000000" pitchFamily="65" charset="-122"/>
                <a:ea typeface="方正北魏楷书简体" panose="03000509000000000000" pitchFamily="65" charset="-122"/>
              </a:rPr>
              <a:t>LL(1)</a:t>
            </a:r>
            <a:endParaRPr lang="zh-CN" altLang="en-US" dirty="0">
              <a:latin typeface="方正北魏楷书简体" panose="03000509000000000000" pitchFamily="65" charset="-122"/>
              <a:ea typeface="方正北魏楷书简体" panose="03000509000000000000" pitchFamily="65" charset="-122"/>
            </a:endParaRPr>
          </a:p>
        </p:txBody>
      </p:sp>
      <p:pic>
        <p:nvPicPr>
          <p:cNvPr id="10" name="图片 9"/>
          <p:cNvPicPr>
            <a:picLocks noChangeAspect="1"/>
          </p:cNvPicPr>
          <p:nvPr/>
        </p:nvPicPr>
        <p:blipFill>
          <a:blip r:embed="rId2"/>
          <a:stretch>
            <a:fillRect/>
          </a:stretch>
        </p:blipFill>
        <p:spPr>
          <a:xfrm>
            <a:off x="824905" y="3177043"/>
            <a:ext cx="4236639" cy="1302995"/>
          </a:xfrm>
          <a:prstGeom prst="rect">
            <a:avLst/>
          </a:prstGeom>
        </p:spPr>
      </p:pic>
      <p:pic>
        <p:nvPicPr>
          <p:cNvPr id="11" name="图片 10"/>
          <p:cNvPicPr>
            <a:picLocks noChangeAspect="1"/>
          </p:cNvPicPr>
          <p:nvPr/>
        </p:nvPicPr>
        <p:blipFill>
          <a:blip r:embed="rId3"/>
          <a:stretch>
            <a:fillRect/>
          </a:stretch>
        </p:blipFill>
        <p:spPr>
          <a:xfrm>
            <a:off x="6975256" y="3828540"/>
            <a:ext cx="4419515" cy="1318235"/>
          </a:xfrm>
          <a:prstGeom prst="rect">
            <a:avLst/>
          </a:prstGeom>
        </p:spPr>
      </p:pic>
      <p:pic>
        <p:nvPicPr>
          <p:cNvPr id="12" name="图片 11"/>
          <p:cNvPicPr>
            <a:picLocks noChangeAspect="1"/>
          </p:cNvPicPr>
          <p:nvPr/>
        </p:nvPicPr>
        <p:blipFill>
          <a:blip r:embed="rId4"/>
          <a:stretch>
            <a:fillRect/>
          </a:stretch>
        </p:blipFill>
        <p:spPr>
          <a:xfrm>
            <a:off x="6309959" y="1318603"/>
            <a:ext cx="4126151" cy="1188697"/>
          </a:xfrm>
          <a:prstGeom prst="rect">
            <a:avLst/>
          </a:prstGeom>
        </p:spPr>
      </p:pic>
      <p:sp>
        <p:nvSpPr>
          <p:cNvPr id="4" name="左箭头 3"/>
          <p:cNvSpPr/>
          <p:nvPr/>
        </p:nvSpPr>
        <p:spPr>
          <a:xfrm rot="19074286">
            <a:off x="5102619" y="2510029"/>
            <a:ext cx="1098177" cy="5451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语法通用化改造之二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改造后的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文件格式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属性</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参数部分</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可选</a:t>
            </a:r>
            <a:endPar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允许</a:t>
            </a:r>
            <a:r>
              <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if/else</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样式</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的元素描述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err="1">
                <a:latin typeface="方正北魏楷书简体" panose="03000509000000000000" pitchFamily="65" charset="-122"/>
                <a:ea typeface="方正北魏楷书简体" panose="03000509000000000000" pitchFamily="65" charset="-122"/>
                <a:cs typeface="方正北魏楷书简体" panose="03000509000000000000" pitchFamily="65" charset="-122"/>
              </a:rPr>
              <a:t>o</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nlow</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部分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无属性参数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err="1">
                <a:latin typeface="方正北魏楷书简体" panose="03000509000000000000" pitchFamily="65" charset="-122"/>
                <a:ea typeface="方正北魏楷书简体" panose="03000509000000000000" pitchFamily="65" charset="-122"/>
                <a:cs typeface="方正北魏楷书简体" panose="03000509000000000000" pitchFamily="65" charset="-122"/>
              </a:rPr>
              <a:t>o</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nlow</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是</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object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的另一选择路径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5154019" y="1204913"/>
            <a:ext cx="4427135" cy="5608264"/>
          </a:xfrm>
          <a:prstGeom prst="rect">
            <a:avLst/>
          </a:prstGeom>
        </p:spPr>
      </p:pic>
      <p:sp>
        <p:nvSpPr>
          <p:cNvPr id="5" name="圆角矩形 4"/>
          <p:cNvSpPr/>
          <p:nvPr/>
        </p:nvSpPr>
        <p:spPr>
          <a:xfrm>
            <a:off x="6055659" y="3142130"/>
            <a:ext cx="2182906" cy="16136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语法通用化改造之三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属性值允许属性或元素样式表示</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
        <p:nvSpPr>
          <p:cNvPr id="5" name="圆角矩形标注 4"/>
          <p:cNvSpPr/>
          <p:nvPr/>
        </p:nvSpPr>
        <p:spPr>
          <a:xfrm>
            <a:off x="876300" y="4428599"/>
            <a:ext cx="3743325" cy="1581150"/>
          </a:xfrm>
          <a:prstGeom prst="wedgeRoundRectCallout">
            <a:avLst>
              <a:gd name="adj1" fmla="val -20578"/>
              <a:gd name="adj2" fmla="val -628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方正北魏楷书简体" panose="03000509000000000000" pitchFamily="65" charset="-122"/>
                <a:ea typeface="方正北魏楷书简体" panose="03000509000000000000" pitchFamily="65" charset="-122"/>
              </a:rPr>
              <a:t>属性值直接换成</a:t>
            </a:r>
            <a:r>
              <a:rPr lang="en-US" altLang="zh-CN" dirty="0" smtClean="0">
                <a:latin typeface="方正北魏楷书简体" panose="03000509000000000000" pitchFamily="65" charset="-122"/>
                <a:ea typeface="方正北魏楷书简体" panose="03000509000000000000" pitchFamily="65" charset="-122"/>
              </a:rPr>
              <a:t>EFFECT_ELEMENT</a:t>
            </a:r>
            <a:r>
              <a:rPr lang="zh-CN" altLang="en-US" dirty="0" smtClean="0">
                <a:latin typeface="方正北魏楷书简体" panose="03000509000000000000" pitchFamily="65" charset="-122"/>
                <a:ea typeface="方正北魏楷书简体" panose="03000509000000000000" pitchFamily="65" charset="-122"/>
              </a:rPr>
              <a:t>产生二义性，和之前类似，也是发生在</a:t>
            </a:r>
            <a:r>
              <a:rPr lang="en-US" altLang="zh-CN" dirty="0" smtClean="0">
                <a:latin typeface="方正北魏楷书简体" panose="03000509000000000000" pitchFamily="65" charset="-122"/>
                <a:ea typeface="方正北魏楷书简体" panose="03000509000000000000" pitchFamily="65" charset="-122"/>
              </a:rPr>
              <a:t>LL(7)</a:t>
            </a:r>
            <a:r>
              <a:rPr lang="zh-CN" altLang="en-US" dirty="0" smtClean="0">
                <a:latin typeface="方正北魏楷书简体" panose="03000509000000000000" pitchFamily="65" charset="-122"/>
                <a:ea typeface="方正北魏楷书简体" panose="03000509000000000000" pitchFamily="65" charset="-122"/>
              </a:rPr>
              <a:t>时，问题原因也类似，在多个属性值之间需要添加分隔符</a:t>
            </a:r>
            <a:endParaRPr lang="zh-CN" altLang="en-US" dirty="0">
              <a:latin typeface="方正北魏楷书简体" panose="03000509000000000000" pitchFamily="65" charset="-122"/>
              <a:ea typeface="方正北魏楷书简体" panose="03000509000000000000" pitchFamily="65" charset="-122"/>
            </a:endParaRPr>
          </a:p>
        </p:txBody>
      </p:sp>
      <p:sp>
        <p:nvSpPr>
          <p:cNvPr id="6" name="右箭头 5"/>
          <p:cNvSpPr/>
          <p:nvPr/>
        </p:nvSpPr>
        <p:spPr>
          <a:xfrm>
            <a:off x="5459226" y="3817121"/>
            <a:ext cx="942975" cy="438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形标注 7"/>
          <p:cNvSpPr/>
          <p:nvPr/>
        </p:nvSpPr>
        <p:spPr>
          <a:xfrm>
            <a:off x="6973141" y="5603501"/>
            <a:ext cx="1843088" cy="942975"/>
          </a:xfrm>
          <a:prstGeom prst="wedgeEllipseCallout">
            <a:avLst>
              <a:gd name="adj1" fmla="val -2487"/>
              <a:gd name="adj2" fmla="val -804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方正北魏楷书简体" panose="03000509000000000000" pitchFamily="65" charset="-122"/>
                <a:ea typeface="方正北魏楷书简体" panose="03000509000000000000" pitchFamily="65" charset="-122"/>
              </a:rPr>
              <a:t>回归</a:t>
            </a:r>
            <a:r>
              <a:rPr lang="en-US" altLang="zh-CN" dirty="0" smtClean="0">
                <a:latin typeface="方正北魏楷书简体" panose="03000509000000000000" pitchFamily="65" charset="-122"/>
                <a:ea typeface="方正北魏楷书简体" panose="03000509000000000000" pitchFamily="65" charset="-122"/>
              </a:rPr>
              <a:t>LL(1)</a:t>
            </a:r>
            <a:endParaRPr lang="zh-CN" altLang="en-US" dirty="0">
              <a:latin typeface="方正北魏楷书简体" panose="03000509000000000000" pitchFamily="65" charset="-122"/>
              <a:ea typeface="方正北魏楷书简体" panose="03000509000000000000" pitchFamily="65" charset="-122"/>
            </a:endParaRPr>
          </a:p>
        </p:txBody>
      </p:sp>
      <p:pic>
        <p:nvPicPr>
          <p:cNvPr id="9" name="图片 8"/>
          <p:cNvPicPr>
            <a:picLocks noChangeAspect="1"/>
          </p:cNvPicPr>
          <p:nvPr/>
        </p:nvPicPr>
        <p:blipFill>
          <a:blip r:embed="rId2"/>
          <a:stretch>
            <a:fillRect/>
          </a:stretch>
        </p:blipFill>
        <p:spPr>
          <a:xfrm>
            <a:off x="336176" y="2650822"/>
            <a:ext cx="5040534" cy="1470632"/>
          </a:xfrm>
          <a:prstGeom prst="rect">
            <a:avLst/>
          </a:prstGeom>
        </p:spPr>
      </p:pic>
      <p:pic>
        <p:nvPicPr>
          <p:cNvPr id="10" name="图片 9"/>
          <p:cNvPicPr>
            <a:picLocks noChangeAspect="1"/>
          </p:cNvPicPr>
          <p:nvPr/>
        </p:nvPicPr>
        <p:blipFill>
          <a:blip r:embed="rId3"/>
          <a:stretch>
            <a:fillRect/>
          </a:stretch>
        </p:blipFill>
        <p:spPr>
          <a:xfrm>
            <a:off x="6484717" y="3817121"/>
            <a:ext cx="5604403" cy="1402053"/>
          </a:xfrm>
          <a:prstGeom prst="rect">
            <a:avLst/>
          </a:prstGeom>
        </p:spPr>
      </p:pic>
      <p:pic>
        <p:nvPicPr>
          <p:cNvPr id="11" name="图片 10"/>
          <p:cNvPicPr>
            <a:picLocks noChangeAspect="1"/>
          </p:cNvPicPr>
          <p:nvPr/>
        </p:nvPicPr>
        <p:blipFill>
          <a:blip r:embed="rId4"/>
          <a:stretch>
            <a:fillRect/>
          </a:stretch>
        </p:blipFill>
        <p:spPr>
          <a:xfrm>
            <a:off x="6692867" y="1332587"/>
            <a:ext cx="4419515" cy="1318235"/>
          </a:xfrm>
          <a:prstGeom prst="rect">
            <a:avLst/>
          </a:prstGeom>
        </p:spPr>
      </p:pic>
      <p:sp>
        <p:nvSpPr>
          <p:cNvPr id="4" name="左箭头 3"/>
          <p:cNvSpPr/>
          <p:nvPr/>
        </p:nvSpPr>
        <p:spPr>
          <a:xfrm rot="19966951">
            <a:off x="5523800" y="2363075"/>
            <a:ext cx="1021976" cy="5754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语法通用化改造之三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改造后的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文件格式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属性值允许属性或元素样式表示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属性值写成属性样式，如</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changecolor</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可以标明参数的涵义</a:t>
            </a:r>
            <a:endPar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可以实现可选参数效果</a:t>
            </a:r>
            <a:endPar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现在这个语法表现力应该与</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xml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相当了</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5367394" y="1176338"/>
            <a:ext cx="5848238" cy="5681662"/>
          </a:xfrm>
          <a:prstGeom prst="rect">
            <a:avLst/>
          </a:prstGeom>
        </p:spPr>
      </p:pic>
      <p:sp>
        <p:nvSpPr>
          <p:cNvPr id="5" name="圆角矩形 4"/>
          <p:cNvSpPr/>
          <p:nvPr/>
        </p:nvSpPr>
        <p:spPr>
          <a:xfrm>
            <a:off x="6297706" y="5432612"/>
            <a:ext cx="4289612" cy="10040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最终</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effect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语法（带上语义行为）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为了方便进行语义行为处理，把属性与语句</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个部分拆开书写了</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602997" y="2757517"/>
            <a:ext cx="6709282" cy="3070801"/>
          </a:xfrm>
          <a:prstGeom prst="rect">
            <a:avLst/>
          </a:prstGeom>
        </p:spPr>
      </p:pic>
      <p:pic>
        <p:nvPicPr>
          <p:cNvPr id="5" name="图片 4"/>
          <p:cNvPicPr>
            <a:picLocks noChangeAspect="1"/>
          </p:cNvPicPr>
          <p:nvPr/>
        </p:nvPicPr>
        <p:blipFill>
          <a:blip r:embed="rId3"/>
          <a:stretch>
            <a:fillRect/>
          </a:stretch>
        </p:blipFill>
        <p:spPr>
          <a:xfrm>
            <a:off x="7618132" y="2807716"/>
            <a:ext cx="3889936" cy="28269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生成的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Parser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代码</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SLK</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分析器生成器生成表驱动的分析器代码</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LL</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分析的主要操作是“生成”与</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“匹配”</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1028" name="Picture 4" descr="C:\Users\DREAMA~1\AppData\Local\Temp\SNAGHTML576ec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8694" y="1693009"/>
            <a:ext cx="8767482" cy="50428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生成的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Parser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代码</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符号按值分类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分析表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分析栈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6" name="图片 5"/>
          <p:cNvPicPr>
            <a:picLocks noChangeAspect="1"/>
          </p:cNvPicPr>
          <p:nvPr/>
        </p:nvPicPr>
        <p:blipFill>
          <a:blip r:embed="rId2"/>
          <a:stretch>
            <a:fillRect/>
          </a:stretch>
        </p:blipFill>
        <p:spPr>
          <a:xfrm>
            <a:off x="422483" y="3152734"/>
            <a:ext cx="5371997" cy="3356546"/>
          </a:xfrm>
          <a:prstGeom prst="rect">
            <a:avLst/>
          </a:prstGeom>
        </p:spPr>
      </p:pic>
      <p:pic>
        <p:nvPicPr>
          <p:cNvPr id="7" name="图片 6"/>
          <p:cNvPicPr>
            <a:picLocks noChangeAspect="1"/>
          </p:cNvPicPr>
          <p:nvPr/>
        </p:nvPicPr>
        <p:blipFill>
          <a:blip r:embed="rId3"/>
          <a:stretch>
            <a:fillRect/>
          </a:stretch>
        </p:blipFill>
        <p:spPr>
          <a:xfrm>
            <a:off x="6405211" y="972557"/>
            <a:ext cx="5402477" cy="5798709"/>
          </a:xfrm>
          <a:prstGeom prst="rect">
            <a:avLst/>
          </a:prstGeom>
        </p:spPr>
      </p:pic>
    </p:spTree>
    <p:extLst>
      <p:ext uri="{BB962C8B-B14F-4D97-AF65-F5344CB8AC3E}">
        <p14:creationId xmlns:p14="http://schemas.microsoft.com/office/powerpoint/2010/main" val="27150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fontScale="90000" lnSpcReduction="10000"/>
          </a:bodyPr>
          <a:lstStyle/>
          <a:p>
            <a:r>
              <a:rPr lang="zh-CN" dirty="0">
                <a:latin typeface="方正北魏楷书简体" panose="03000509000000000000" pitchFamily="65" charset="-122"/>
                <a:ea typeface="方正北魏楷书简体" panose="03000509000000000000" pitchFamily="65" charset="-122"/>
              </a:rPr>
              <a:t>本课程相关的代码与资源在</a:t>
            </a:r>
            <a:r>
              <a:rPr lang="en-US" altLang="zh-CN" dirty="0">
                <a:latin typeface="方正北魏楷书简体" panose="03000509000000000000" pitchFamily="65" charset="-122"/>
                <a:ea typeface="方正北魏楷书简体" panose="03000509000000000000" pitchFamily="65" charset="-122"/>
              </a:rPr>
              <a:t>github</a:t>
            </a:r>
            <a:r>
              <a:rPr lang="zh-CN" altLang="en-US" dirty="0">
                <a:latin typeface="方正北魏楷书简体" panose="03000509000000000000" pitchFamily="65" charset="-122"/>
                <a:ea typeface="方正北魏楷书简体" panose="03000509000000000000" pitchFamily="65" charset="-122"/>
              </a:rPr>
              <a:t>上</a:t>
            </a:r>
          </a:p>
        </p:txBody>
      </p:sp>
      <p:sp>
        <p:nvSpPr>
          <p:cNvPr id="3" name="文本框 2"/>
          <p:cNvSpPr txBox="1"/>
          <p:nvPr/>
        </p:nvSpPr>
        <p:spPr>
          <a:xfrm>
            <a:off x="2031365" y="2736850"/>
            <a:ext cx="8803005" cy="368300"/>
          </a:xfrm>
          <a:prstGeom prst="rect">
            <a:avLst/>
          </a:prstGeom>
          <a:noFill/>
        </p:spPr>
        <p:txBody>
          <a:bodyPr wrap="square" rtlCol="0">
            <a:spAutoFit/>
          </a:bodyPr>
          <a:lstStyle/>
          <a:p>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源码</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2"/>
              </a:rPr>
              <a:t>http://</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2"/>
              </a:rPr>
              <a:t>github.com/dreamanlan/MetaDSL</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
        <p:nvSpPr>
          <p:cNvPr id="4" name="文本框 3"/>
          <p:cNvSpPr txBox="1"/>
          <p:nvPr/>
        </p:nvSpPr>
        <p:spPr>
          <a:xfrm>
            <a:off x="2031365" y="3258035"/>
            <a:ext cx="5944235" cy="368300"/>
          </a:xfrm>
          <a:prstGeom prst="rect">
            <a:avLst/>
          </a:prstGeom>
          <a:noFill/>
        </p:spPr>
        <p:txBody>
          <a:bodyPr wrap="square" rtlCol="0">
            <a:spAutoFit/>
          </a:bodyPr>
          <a:lstStyle/>
          <a:p>
            <a:r>
              <a:rPr lang="zh-CN" altLang="en-US" dirty="0">
                <a:latin typeface="方正北魏楷书简体" panose="03000509000000000000" pitchFamily="65" charset="-122"/>
                <a:ea typeface="方正北魏楷书简体" panose="03000509000000000000" pitchFamily="65" charset="-122"/>
              </a:rPr>
              <a:t>各个例子在源码首页下面有链接</a:t>
            </a:r>
          </a:p>
        </p:txBody>
      </p:sp>
      <p:sp>
        <p:nvSpPr>
          <p:cNvPr id="5" name="文本框 4"/>
          <p:cNvSpPr txBox="1"/>
          <p:nvPr/>
        </p:nvSpPr>
        <p:spPr>
          <a:xfrm>
            <a:off x="2031365" y="4759100"/>
            <a:ext cx="6477000" cy="368300"/>
          </a:xfrm>
          <a:prstGeom prst="rect">
            <a:avLst/>
          </a:prstGeom>
          <a:noFill/>
        </p:spPr>
        <p:txBody>
          <a:bodyPr wrap="square" rtlCol="0">
            <a:spAutoFit/>
          </a:bodyPr>
          <a:lstStyle/>
          <a:p>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如果有条件，参与课程的同学请从</a:t>
            </a:r>
            <a:r>
              <a:rPr lang="en-US" altLang="zh-CN" dirty="0" err="1">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github</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下载并实时演练</a:t>
            </a:r>
          </a:p>
        </p:txBody>
      </p:sp>
      <p:sp>
        <p:nvSpPr>
          <p:cNvPr id="6" name="文本框 5"/>
          <p:cNvSpPr txBox="1"/>
          <p:nvPr/>
        </p:nvSpPr>
        <p:spPr>
          <a:xfrm>
            <a:off x="2031365" y="3779220"/>
            <a:ext cx="5944235" cy="646331"/>
          </a:xfrm>
          <a:prstGeom prst="rect">
            <a:avLst/>
          </a:prstGeom>
          <a:noFill/>
        </p:spPr>
        <p:txBody>
          <a:bodyPr wrap="square" rtlCol="0">
            <a:spAutoFit/>
          </a:bodyPr>
          <a:lstStyle/>
          <a:p>
            <a:r>
              <a:rPr lang="zh-CN" altLang="en-US" dirty="0" smtClean="0">
                <a:latin typeface="方正北魏楷书简体" panose="03000509000000000000" pitchFamily="65" charset="-122"/>
                <a:ea typeface="方正北魏楷书简体" panose="03000509000000000000" pitchFamily="65" charset="-122"/>
              </a:rPr>
              <a:t>第一部分我们先从</a:t>
            </a:r>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能做什么开始，先有个直观的感觉，稍后再介绍</a:t>
            </a:r>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的细节</a:t>
            </a: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5916987"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生成的</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Parser</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代码</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LL</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算法又称“生成</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匹配”</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算法，算法里主要的操作是</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生成</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根据非终结符选择产生式将右部符号压栈</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匹配</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与输入匹配当前选中的产生式里的终结符</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算法则称“移进</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归约”算法，相应的算法主要操作是</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移进</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将输入移到栈里</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归约</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根据栈里的符号内容选择产生式并归约到产生式左部</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6349417" y="1424989"/>
            <a:ext cx="5417716" cy="5131972"/>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特效的语法部分到此告一段落</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从特效的语法设计我们可以看到一些通用语法的影子以及通用化语法的方法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现在我们回到</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系语言语法</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风格，前面说过</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系语言的语法构造，可以抽象出四类</a:t>
            </a:r>
          </a:p>
          <a:p>
            <a:pPr marL="1200150" lvl="2" indent="-285750">
              <a:buFont typeface="Arial" panose="020B0604020202020204" pitchFamily="34" charset="0"/>
              <a:buChar char="•"/>
            </a:pPr>
            <a:r>
              <a:rPr lang="zh-CN" altLang="en-US"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a:t>
            </a:r>
            <a:endParaRPr lang="en-US" altLang="zh-CN"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函数定义</a:t>
            </a:r>
            <a:endParaRPr lang="en-US" altLang="zh-CN"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函数调用</a:t>
            </a:r>
            <a:endParaRPr lang="en-US" altLang="zh-CN"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变量</a:t>
            </a:r>
            <a:r>
              <a:rPr lang="zh-CN" altLang="en-US" dirty="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或</a:t>
            </a:r>
            <a:r>
              <a:rPr lang="zh-CN" altLang="en-US"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标识符</a:t>
            </a:r>
            <a:endParaRPr lang="en-US" altLang="zh-CN"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最后的特效语法其实也是由这些语法组成的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特效元素语法其实是语句（多个语句块部分）与函数定义（一个语句块部分）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特效属性其实是函数调用语法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不带参数的属性其实就是变量的语法</a:t>
            </a:r>
            <a:endPar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我们沿这个思路继续探索就得到了</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我们沿这个思路继续探索就得到了</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Picture 6" descr="C:\Users\DREAMA~1\AppData\Local\Temp\SNAGHTML20d450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290" y="2332903"/>
            <a:ext cx="10763792" cy="352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88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76212"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抽象化</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的四种语法</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结构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递归</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嵌套结构</a:t>
            </a: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a:t>
            </a: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函数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函数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分隔符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if(exp){}elseif(exp){}else{};</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function(name)args(arg1,arg2){};</a:t>
            </a:r>
            <a:endPar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函数</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调用与语句块为可选，但至少需要有一个</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函数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调用</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 [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语句块</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语句块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 {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 </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function(name){}</a:t>
            </a: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while(exp){}</a:t>
            </a:r>
            <a:endPar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调用</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变量与参数表为可选，但至少需要有一个</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调用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参数表</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参数表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 </a:t>
            </a:r>
            <a:endPar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变量</a:t>
            </a: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变量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任何标识符或常量</a:t>
            </a: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分隔符</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逗号一般用于参数表，分号一般用于语句，但语法上不区分</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endPar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分隔符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或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lvl="3" indent="0">
              <a:buFont typeface="Arial" panose="020B0604020202020204" pitchFamily="34" charset="0"/>
              <a:buNone/>
            </a:pPr>
            <a:r>
              <a:rPr lang="en-US" altLang="zh-CN" dirty="0"/>
              <a:t>	</a:t>
            </a:r>
          </a:p>
        </p:txBody>
      </p:sp>
      <p:sp>
        <p:nvSpPr>
          <p:cNvPr id="5" name="矩形标注 4"/>
          <p:cNvSpPr/>
          <p:nvPr/>
        </p:nvSpPr>
        <p:spPr>
          <a:xfrm>
            <a:off x="5857875" y="1282700"/>
            <a:ext cx="5805170" cy="1694815"/>
          </a:xfrm>
          <a:prstGeom prst="wedgeRectCallout">
            <a:avLst>
              <a:gd name="adj1" fmla="val -58696"/>
              <a:gd name="adj2" fmla="val 23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a:solidFill>
                  <a:srgbClr val="FFFF00"/>
                </a:solidFill>
                <a:sym typeface="+mn-ea"/>
              </a:rPr>
              <a:t>注意相邻语句间必须有一个分隔符，没有就无法正确区分语句的开始与结束。实践中发现这里书写时很容易犯错的地方，因为</a:t>
            </a:r>
            <a:r>
              <a:rPr lang="en-US" altLang="zh-CN">
                <a:solidFill>
                  <a:srgbClr val="FFFF00"/>
                </a:solidFill>
                <a:sym typeface="+mn-ea"/>
              </a:rPr>
              <a:t>C</a:t>
            </a:r>
            <a:r>
              <a:rPr lang="zh-CN" altLang="en-US">
                <a:solidFill>
                  <a:srgbClr val="FFFF00"/>
                </a:solidFill>
                <a:sym typeface="+mn-ea"/>
              </a:rPr>
              <a:t>系语言的语句结束是不需要加分号的。这是关键字变成普通标识符后为消除二义性引入的，与</a:t>
            </a:r>
            <a:r>
              <a:rPr lang="en-US" altLang="zh-CN">
                <a:solidFill>
                  <a:srgbClr val="FFFF00"/>
                </a:solidFill>
                <a:sym typeface="+mn-ea"/>
              </a:rPr>
              <a:t>C</a:t>
            </a:r>
            <a:r>
              <a:rPr lang="zh-CN" altLang="en-US">
                <a:solidFill>
                  <a:srgbClr val="FFFF00"/>
                </a:solidFill>
                <a:sym typeface="+mn-ea"/>
              </a:rPr>
              <a:t>系语言多个表达式语句间需要分号分隔道理是一样的。</a:t>
            </a:r>
            <a:endParaRPr lang="zh-CN" altLang="en-US">
              <a:solidFill>
                <a:srgbClr val="FFFF00"/>
              </a:solidFill>
            </a:endParaRPr>
          </a:p>
          <a:p>
            <a:pPr algn="l"/>
            <a:endParaRPr lang="zh-CN" altLang="en-US">
              <a:solidFill>
                <a:srgbClr val="FFFF00"/>
              </a:solidFill>
            </a:endParaRPr>
          </a:p>
        </p:txBody>
      </p:sp>
      <p:sp>
        <p:nvSpPr>
          <p:cNvPr id="7" name="圆角矩形 6"/>
          <p:cNvSpPr/>
          <p:nvPr/>
        </p:nvSpPr>
        <p:spPr>
          <a:xfrm>
            <a:off x="7489190" y="4314190"/>
            <a:ext cx="2200275"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请注意，这个语法完全没有关键字！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7" grpId="0" animBg="1"/>
      <p:bldP spid="7"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p>
        </p:txBody>
      </p:sp>
      <p:sp>
        <p:nvSpPr>
          <p:cNvPr id="3" name="文本框 2"/>
          <p:cNvSpPr txBox="1"/>
          <p:nvPr/>
        </p:nvSpPr>
        <p:spPr>
          <a:xfrm>
            <a:off x="336176" y="1582271"/>
            <a:ext cx="11326906" cy="5354320"/>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这个语法的表达能力已经等同于</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XML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，但相对于</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系语言，还是有限制</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比如无法表达高阶调用</a:t>
            </a: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f(a,b,c)(d,e,f)</a:t>
            </a: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支持它需要修改调用语法定义</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调用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参数表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既然参数表可以有高阶的形式，那么语句块部分是否也应该如此？</a:t>
            </a:r>
          </a:p>
          <a:p>
            <a:pPr marL="1200150" lvl="2" indent="-285750" algn="l">
              <a:buClrTx/>
              <a:buSzTx/>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 ::= [ 调用 ]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语句块 </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现在完整</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列表如下</a:t>
            </a:r>
            <a:endPar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 </a:t>
            </a:r>
            <a:r>
              <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 </a:t>
            </a:r>
            <a:r>
              <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 </a:t>
            </a:r>
            <a:r>
              <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分隔符</a:t>
            </a:r>
          </a:p>
          <a:p>
            <a:pPr marL="1200150" lvl="2" indent="-285750">
              <a:buFont typeface="Arial" panose="020B0604020202020204" pitchFamily="34" charset="0"/>
              <a:buChar char="•"/>
            </a:pP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调用 </a:t>
            </a:r>
            <a:r>
              <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 </a:t>
            </a:r>
            <a:r>
              <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参数表 </a:t>
            </a:r>
            <a:r>
              <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p>
          <a:p>
            <a:pPr marL="1200150" lvl="2" indent="-285750">
              <a:buFont typeface="Arial" panose="020B0604020202020204" pitchFamily="34" charset="0"/>
              <a:buChar char="•"/>
            </a:pP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 ::= [ 调用 ] </a:t>
            </a:r>
            <a:r>
              <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语句块 </a:t>
            </a:r>
            <a:r>
              <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p>
          <a:p>
            <a:pPr marL="1200150" lvl="2" indent="-285750" algn="l">
              <a:buClrTx/>
              <a:buSzTx/>
              <a:buFont typeface="Arial" panose="020B0604020202020204" pitchFamily="34" charset="0"/>
              <a:buChar char="•"/>
            </a:pP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 ::= 任何标识符或常量</a:t>
            </a:r>
          </a:p>
          <a:p>
            <a:pPr marL="1200150" lvl="2" indent="-285750" algn="l">
              <a:buClrTx/>
              <a:buSzTx/>
              <a:buFont typeface="Arial" panose="020B0604020202020204" pitchFamily="34" charset="0"/>
              <a:buChar char="•"/>
            </a:pP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分隔符 ::= , 或 ;</a:t>
            </a:r>
          </a:p>
          <a:p>
            <a:pPr marL="742950" lvl="1" indent="-285750" algn="l">
              <a:buClrTx/>
              <a:buSzTx/>
              <a:buFont typeface="Arial" panose="020B0604020202020204" pitchFamily="34" charset="0"/>
              <a:buChar char="•"/>
            </a:pPr>
            <a:r>
              <a:rPr lang="en-US" altLang="zh-CN"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ok</a:t>
            </a: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，这就已经超出</a:t>
            </a:r>
            <a:r>
              <a:rPr lang="en-US" altLang="zh-CN"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系语言的语法范围</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了（</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C</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系语言的语句块不能有高阶表示）</a:t>
            </a:r>
            <a:endParaRPr lang="zh-CN" altLang="en-US" dirty="0">
              <a:solidFill>
                <a:srgbClr val="C0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a:sym typeface="+mn-ea"/>
            </a:endParaRPr>
          </a:p>
          <a:p>
            <a:pPr marL="1200150" lvl="2" indent="-285750">
              <a:buFont typeface="Arial" panose="020B0604020202020204" pitchFamily="34" charset="0"/>
              <a:buChar char="•"/>
            </a:pPr>
            <a:endParaRPr lang="en-US" altLang="zh-CN" dirty="0">
              <a:sym typeface="+mn-ea"/>
            </a:endParaRPr>
          </a:p>
          <a:p>
            <a:pPr marL="1200150" lvl="2" indent="-285750">
              <a:buFont typeface="Arial" panose="020B0604020202020204" pitchFamily="34" charset="0"/>
              <a:buChar char="•"/>
            </a:pPr>
            <a:endParaRPr lang="zh-CN" altLang="en-US" dirty="0">
              <a:sym typeface="+mn-ea"/>
            </a:endParaRPr>
          </a:p>
          <a:p>
            <a:pPr marL="1200150" lvl="2" indent="-285750">
              <a:buFont typeface="Arial" panose="020B0604020202020204" pitchFamily="34" charset="0"/>
              <a:buChar char="•"/>
            </a:pPr>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endParaRPr lang="en-US" altLang="zh-CN" dirty="0" smtClean="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336176" y="1582271"/>
            <a:ext cx="11326906"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我们来看这个语言的一个句子</a:t>
            </a: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Let is look at a sentence in this language ;</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嗯？这是一个合法的语句么</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Wingdings" panose="05000000000000000000" charset="0"/>
              <a:buChar char="ü"/>
            </a:pPr>
            <a:r>
              <a:rPr lang="zh-CN" altLang="en-US"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每个</a:t>
            </a:r>
            <a:r>
              <a:rPr lang="zh-CN" altLang="en-US" dirty="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单词是语句的一个函数</a:t>
            </a:r>
          </a:p>
          <a:p>
            <a:pPr marL="1657350" lvl="3" indent="-285750">
              <a:buFont typeface="Wingdings" panose="05000000000000000000" charset="0"/>
              <a:buChar char="ü"/>
            </a:pPr>
            <a:r>
              <a:rPr lang="zh-CN" altLang="en-US" dirty="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这个函数没有参数表与语句块</a:t>
            </a:r>
            <a:r>
              <a:rPr lang="zh-CN" altLang="en-US"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部分</a:t>
            </a:r>
            <a:endParaRPr lang="en-US" altLang="zh-CN"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Wingdings" panose="05000000000000000000" charset="0"/>
              <a:buChar char="ü"/>
            </a:pPr>
            <a:r>
              <a:rPr lang="zh-CN" altLang="en-US" dirty="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语句由多个函数连接而成，最后加上分隔符</a:t>
            </a:r>
          </a:p>
          <a:p>
            <a:pPr marL="1657350" lvl="3" indent="-285750">
              <a:buFont typeface="Wingdings" panose="05000000000000000000" charset="0"/>
              <a:buChar char="ü"/>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所以</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确实是合法的</a:t>
            </a:r>
          </a:p>
          <a:p>
            <a:pPr marL="742950" lvl="1"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再看几个</a:t>
            </a:r>
          </a:p>
          <a:p>
            <a:pPr marL="1200150" lvl="2" indent="-285750">
              <a:buFont typeface="Wingdings" panose="05000000000000000000" charset="0"/>
              <a:buChar char="ü"/>
            </a:pPr>
            <a:r>
              <a:rPr 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(x,y,z)from(tuple_list)where(equal(x,1));</a:t>
            </a:r>
          </a:p>
          <a:p>
            <a:pPr marL="1200150" lvl="2" indent="-285750">
              <a:buFont typeface="Wingdings" panose="05000000000000000000" charset="0"/>
              <a:buChar char="ü"/>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(a)(b)(c){d}{e}{f}{g,h,i};</a:t>
            </a:r>
          </a:p>
          <a:p>
            <a:pPr marL="1200150" lvl="2" indent="-285750">
              <a:buFont typeface="Wingdings" panose="05000000000000000000" charset="0"/>
              <a:buChar char="ü"/>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if(a){b;}elseif(c){d;}elseif(e){f;}else{g;};</a:t>
            </a:r>
          </a:p>
          <a:p>
            <a:pPr marL="1200150" lvl="2" indent="-285750">
              <a:buFont typeface="Wingdings" panose="05000000000000000000" charset="0"/>
              <a:buChar char="p"/>
            </a:pPr>
            <a:r>
              <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a(b,c,d){e;f;}(g);</a:t>
            </a:r>
          </a:p>
          <a:p>
            <a:pPr marL="742950" lvl="1" indent="-285750">
              <a:buFont typeface="Arial" panose="020B0604020202020204" pitchFamily="34" charset="0"/>
              <a:buChar char="•"/>
            </a:pPr>
            <a:endPar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
        <p:nvSpPr>
          <p:cNvPr id="4" name="文本框 3"/>
          <p:cNvSpPr txBox="1"/>
          <p:nvPr/>
        </p:nvSpPr>
        <p:spPr>
          <a:xfrm>
            <a:off x="3587581" y="5213425"/>
            <a:ext cx="4824095" cy="922020"/>
          </a:xfrm>
          <a:prstGeom prst="rect">
            <a:avLst/>
          </a:prstGeom>
          <a:noFill/>
        </p:spPr>
        <p:txBody>
          <a:bodyPr wrap="square" rtlCol="0">
            <a:spAutoFit/>
          </a:bodyPr>
          <a:lstStyle/>
          <a:p>
            <a:r>
              <a:rPr lang="zh-CN" altLang="en-US" dirty="0" smtClean="0">
                <a:solidFill>
                  <a:srgbClr val="FF0000"/>
                </a:solidFill>
                <a:latin typeface="方正北魏楷书简体" panose="03000509000000000000" pitchFamily="65" charset="-122"/>
                <a:ea typeface="方正北魏楷书简体" panose="03000509000000000000" pitchFamily="65" charset="-122"/>
              </a:rPr>
              <a:t>冲突</a:t>
            </a:r>
            <a:r>
              <a:rPr lang="zh-CN" altLang="en-US" dirty="0">
                <a:solidFill>
                  <a:srgbClr val="FF0000"/>
                </a:solidFill>
                <a:latin typeface="方正北魏楷书简体" panose="03000509000000000000" pitchFamily="65" charset="-122"/>
                <a:ea typeface="方正北魏楷书简体" panose="03000509000000000000" pitchFamily="65" charset="-122"/>
              </a:rPr>
              <a:t>了，看起来是一个函数后面接了一个参数表，而函数后面应该或者是分隔符，或者是另一个函数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endParaRPr lang="en-US" altLang="zh-CN" dirty="0" smtClean="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3138170"/>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的演化</a:t>
            </a:r>
          </a:p>
          <a:p>
            <a:pPr marL="742950" lvl="1" indent="-285750">
              <a:buFont typeface="Arial" panose="020B0604020202020204" pitchFamily="34" charset="0"/>
              <a:buChar char="•"/>
            </a:pP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目前为止，我们的语法是从</a:t>
            </a:r>
            <a:r>
              <a:rPr lang="en-US" altLang="zh-CN"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C</a:t>
            </a: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系语言的结构抽象来的，有一定表达力，也有限制</a:t>
            </a:r>
          </a:p>
          <a:p>
            <a:pPr marL="742950" lvl="1" indent="-285750">
              <a:buFont typeface="Arial" panose="020B0604020202020204" pitchFamily="34" charset="0"/>
              <a:buChar char="•"/>
            </a:pP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我们来尝试突破刚才的限制</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所谓抽象，说白了就是</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求同存异</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，也就是忽略一些信息，合并同类项</a:t>
            </a: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不过我们已经没有关键字了，所以没法再</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合并</a:t>
            </a:r>
            <a:r>
              <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消除关键字</a:t>
            </a: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了</a:t>
            </a:r>
          </a:p>
          <a:p>
            <a:pPr marL="1200150" lvl="2" indent="-285750">
              <a:buFont typeface="Arial" panose="020B0604020202020204" pitchFamily="34" charset="0"/>
              <a:buChar char="•"/>
            </a:pP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那么语法结构呢，我们有四种语法结构</a:t>
            </a:r>
          </a:p>
          <a:p>
            <a:pPr marL="1657350" lvl="3" indent="-285750">
              <a:buFont typeface="Arial" panose="020B0604020202020204" pitchFamily="34" charset="0"/>
              <a:buChar char="•"/>
            </a:pP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刚才的冲突产生于一个函数后面尝试接一个参数表</a:t>
            </a:r>
          </a:p>
          <a:p>
            <a:pPr marL="1657350" lvl="3" indent="-285750">
              <a:buFont typeface="Arial" panose="020B0604020202020204" pitchFamily="34" charset="0"/>
              <a:buChar char="•"/>
            </a:pP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参数表是调用的语法</a:t>
            </a:r>
          </a:p>
          <a:p>
            <a:pPr marL="1657350" lvl="3" indent="-285750">
              <a:buFont typeface="Arial" panose="020B0604020202020204" pitchFamily="34" charset="0"/>
              <a:buChar char="•"/>
            </a:pP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也就是说，函数与调用语法冲突了</a:t>
            </a:r>
          </a:p>
          <a:p>
            <a:pPr marL="1657350" lvl="3" indent="-285750">
              <a:buFont typeface="Arial" panose="020B0604020202020204" pitchFamily="34" charset="0"/>
              <a:buChar char="•"/>
            </a:pPr>
            <a:r>
              <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那么，</a:t>
            </a:r>
            <a:r>
              <a:rPr lang="zh-CN" altLang="en-US"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函数和调用可以合并么？</a:t>
            </a:r>
          </a:p>
          <a:p>
            <a:pPr marL="1200150" lvl="2" indent="-285750">
              <a:buFont typeface="Arial" panose="020B0604020202020204" pitchFamily="34" charset="0"/>
              <a:buChar char="•"/>
            </a:pP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endParaRPr lang="en-US" altLang="zh-CN" dirty="0" smtClean="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的核心语法</a:t>
            </a: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函数和调用合并后</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分隔符</a:t>
            </a:r>
          </a:p>
          <a:p>
            <a:pPr marL="1200150" lvl="2" indent="-285750">
              <a:buFont typeface="Arial" panose="020B0604020202020204" pitchFamily="34" charset="0"/>
              <a:buChar char="•"/>
            </a:pPr>
            <a:r>
              <a:rPr lang="zh-CN" altLang="en-US"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参数表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endParaRPr lang="en-US" altLang="zh-CN"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任何标识符或常量</a:t>
            </a: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分隔符 ::= , 或 </a:t>
            </a:r>
            <a:r>
              <a:rPr lang="zh-CN" altLang="en-US"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endParaRPr lang="en-US" altLang="zh-CN"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其中</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表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a:t>
            </a:r>
            <a:r>
              <a:rPr lang="en-US" altLang="zh-CN"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或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 {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endPar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这就是</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的核心语法了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最终语法是三层结构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语句、函数、变量</a:t>
            </a:r>
            <a:endParaRPr lang="en-US" altLang="zh-CN"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函数的语法提供灵活性</a:t>
            </a:r>
            <a:endParaRPr lang="en-US" altLang="zh-CN"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变量、参数表都是可选的，但至少存在一个</a:t>
            </a:r>
            <a:endParaRPr lang="en-US" altLang="zh-CN"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用圆括号括起来的参数列表与用花括号括起来的语句列表是参数表的两种形式</a:t>
            </a:r>
            <a:endParaRPr lang="en-US" altLang="zh-CN"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参数表可以是高阶表示</a:t>
            </a:r>
            <a:endPar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的演化</a:t>
            </a:r>
            <a:endParaRPr lang="en-US" altLang="zh-CN" dirty="0" smtClean="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语法思考</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为什么语法结构变成三层（</a:t>
            </a:r>
            <a:r>
              <a:rPr lang="zh-CN" altLang="en-US" dirty="0" smtClean="0">
                <a:solidFill>
                  <a:srgbClr val="C0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zh-CN" altLang="en-US" dirty="0" smtClean="0">
                <a:solidFill>
                  <a:srgbClr val="C0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zh-CN" altLang="en-US" dirty="0" smtClean="0">
                <a:solidFill>
                  <a:srgbClr val="C0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）了？</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可能与我们的世界和语言有关</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维特根斯坦</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逻辑哲学论</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rPr>
              <a:t>世界是</a:t>
            </a:r>
            <a:r>
              <a:rPr lang="zh-CN" altLang="en-US" dirty="0">
                <a:solidFill>
                  <a:srgbClr val="C00000"/>
                </a:solidFill>
                <a:latin typeface="方正北魏楷书简体" panose="03000509000000000000" pitchFamily="65" charset="-122"/>
                <a:ea typeface="方正北魏楷书简体" panose="03000509000000000000" pitchFamily="65" charset="-122"/>
              </a:rPr>
              <a:t>事实</a:t>
            </a:r>
            <a:r>
              <a:rPr lang="zh-CN" altLang="en-US" dirty="0">
                <a:latin typeface="方正北魏楷书简体" panose="03000509000000000000" pitchFamily="65" charset="-122"/>
                <a:ea typeface="方正北魏楷书简体" panose="03000509000000000000" pitchFamily="65" charset="-122"/>
              </a:rPr>
              <a:t>的</a:t>
            </a:r>
            <a:r>
              <a:rPr lang="zh-CN" altLang="en-US" dirty="0" smtClean="0">
                <a:latin typeface="方正北魏楷书简体" panose="03000509000000000000" pitchFamily="65" charset="-122"/>
                <a:ea typeface="方正北魏楷书简体" panose="03000509000000000000" pitchFamily="65" charset="-122"/>
              </a:rPr>
              <a:t>总和</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事实是</a:t>
            </a:r>
            <a:r>
              <a:rPr lang="zh-CN" altLang="en-US" dirty="0">
                <a:latin typeface="方正北魏楷书简体" panose="03000509000000000000" pitchFamily="65" charset="-122"/>
                <a:ea typeface="方正北魏楷书简体" panose="03000509000000000000" pitchFamily="65" charset="-122"/>
              </a:rPr>
              <a:t>诸</a:t>
            </a:r>
            <a:r>
              <a:rPr lang="zh-CN" altLang="en-US" dirty="0" smtClean="0">
                <a:solidFill>
                  <a:srgbClr val="C00000"/>
                </a:solidFill>
                <a:latin typeface="方正北魏楷书简体" panose="03000509000000000000" pitchFamily="65" charset="-122"/>
                <a:ea typeface="方正北魏楷书简体" panose="03000509000000000000" pitchFamily="65" charset="-122"/>
              </a:rPr>
              <a:t>事态</a:t>
            </a:r>
            <a:r>
              <a:rPr lang="zh-CN" altLang="en-US" dirty="0" smtClean="0">
                <a:latin typeface="方正北魏楷书简体" panose="03000509000000000000" pitchFamily="65" charset="-122"/>
                <a:ea typeface="方正北魏楷书简体" panose="03000509000000000000" pitchFamily="65" charset="-122"/>
              </a:rPr>
              <a:t>的存在</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rPr>
              <a:t>事态是诸</a:t>
            </a:r>
            <a:r>
              <a:rPr lang="zh-CN" altLang="en-US" dirty="0">
                <a:solidFill>
                  <a:srgbClr val="C00000"/>
                </a:solidFill>
                <a:latin typeface="方正北魏楷书简体" panose="03000509000000000000" pitchFamily="65" charset="-122"/>
                <a:ea typeface="方正北魏楷书简体" panose="03000509000000000000" pitchFamily="65" charset="-122"/>
              </a:rPr>
              <a:t>对象</a:t>
            </a:r>
            <a:r>
              <a:rPr lang="zh-CN" altLang="en-US" dirty="0" smtClean="0">
                <a:latin typeface="方正北魏楷书简体" panose="03000509000000000000" pitchFamily="65" charset="-122"/>
                <a:ea typeface="方正北魏楷书简体" panose="03000509000000000000" pitchFamily="65" charset="-122"/>
              </a:rPr>
              <a:t>（事物</a:t>
            </a:r>
            <a:r>
              <a:rPr lang="zh-CN" altLang="en-US" dirty="0">
                <a:latin typeface="方正北魏楷书简体" panose="03000509000000000000" pitchFamily="65" charset="-122"/>
                <a:ea typeface="方正北魏楷书简体" panose="03000509000000000000" pitchFamily="65" charset="-122"/>
              </a:rPr>
              <a:t>）的一种结合</a:t>
            </a:r>
            <a:endParaRPr lang="en-US" altLang="zh-CN"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rPr>
              <a:t>对象是简单</a:t>
            </a:r>
            <a:r>
              <a:rPr lang="zh-CN" altLang="en-US" dirty="0" smtClean="0">
                <a:latin typeface="方正北魏楷书简体" panose="03000509000000000000" pitchFamily="65" charset="-122"/>
                <a:ea typeface="方正北魏楷书简体" panose="03000509000000000000" pitchFamily="65" charset="-122"/>
              </a:rPr>
              <a:t>的</a:t>
            </a:r>
            <a:endParaRPr lang="en-US" altLang="zh-CN" dirty="0" smtClean="0">
              <a:latin typeface="方正北魏楷书简体" panose="03000509000000000000" pitchFamily="65" charset="-122"/>
              <a:ea typeface="方正北魏楷书简体" panose="03000509000000000000" pitchFamily="65" charset="-122"/>
            </a:endParaRP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rPr>
              <a:t>对象构成世界的实体。因此它们不可能是组合成的</a:t>
            </a:r>
            <a:r>
              <a:rPr lang="zh-CN" altLang="en-US" dirty="0" smtClean="0">
                <a:latin typeface="方正北魏楷书简体" panose="03000509000000000000" pitchFamily="65" charset="-122"/>
                <a:ea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命题</a:t>
            </a:r>
            <a:r>
              <a:rPr lang="zh-CN" altLang="en-US" dirty="0">
                <a:latin typeface="方正北魏楷书简体" panose="03000509000000000000" pitchFamily="65" charset="-122"/>
                <a:ea typeface="方正北魏楷书简体" panose="03000509000000000000" pitchFamily="65" charset="-122"/>
              </a:rPr>
              <a:t>的总和就是</a:t>
            </a:r>
            <a:r>
              <a:rPr lang="zh-CN" altLang="en-US" dirty="0" smtClean="0">
                <a:latin typeface="方正北魏楷书简体" panose="03000509000000000000" pitchFamily="65" charset="-122"/>
                <a:ea typeface="方正北魏楷书简体" panose="03000509000000000000" pitchFamily="65" charset="-122"/>
              </a:rPr>
              <a:t>语言</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a:solidFill>
                  <a:srgbClr val="C00000"/>
                </a:solidFill>
                <a:latin typeface="方正北魏楷书简体" panose="03000509000000000000" pitchFamily="65" charset="-122"/>
                <a:ea typeface="方正北魏楷书简体" panose="03000509000000000000" pitchFamily="65" charset="-122"/>
              </a:rPr>
              <a:t>命题</a:t>
            </a:r>
            <a:r>
              <a:rPr lang="zh-CN" altLang="en-US" dirty="0" smtClean="0">
                <a:latin typeface="方正北魏楷书简体" panose="03000509000000000000" pitchFamily="65" charset="-122"/>
                <a:ea typeface="方正北魏楷书简体" panose="03000509000000000000" pitchFamily="65" charset="-122"/>
              </a:rPr>
              <a:t>符号化</a:t>
            </a:r>
            <a:r>
              <a:rPr lang="zh-CN" altLang="en-US" dirty="0" smtClean="0">
                <a:solidFill>
                  <a:srgbClr val="C00000"/>
                </a:solidFill>
                <a:latin typeface="方正北魏楷书简体" panose="03000509000000000000" pitchFamily="65" charset="-122"/>
                <a:ea typeface="方正北魏楷书简体" panose="03000509000000000000" pitchFamily="65" charset="-122"/>
              </a:rPr>
              <a:t>事实</a:t>
            </a:r>
            <a:endParaRPr lang="en-US" altLang="zh-CN" dirty="0" smtClean="0">
              <a:solidFill>
                <a:srgbClr val="C00000"/>
              </a:solidFill>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rPr>
              <a:t>命题</a:t>
            </a:r>
            <a:r>
              <a:rPr lang="zh-CN" altLang="en-US" dirty="0" smtClean="0">
                <a:latin typeface="方正北魏楷书简体" panose="03000509000000000000" pitchFamily="65" charset="-122"/>
                <a:ea typeface="方正北魏楷书简体" panose="03000509000000000000" pitchFamily="65" charset="-122"/>
              </a:rPr>
              <a:t>是</a:t>
            </a:r>
            <a:r>
              <a:rPr lang="zh-CN" altLang="en-US" dirty="0" smtClean="0">
                <a:solidFill>
                  <a:srgbClr val="C00000"/>
                </a:solidFill>
                <a:latin typeface="方正北魏楷书简体" panose="03000509000000000000" pitchFamily="65" charset="-122"/>
                <a:ea typeface="方正北魏楷书简体" panose="03000509000000000000" pitchFamily="65" charset="-122"/>
              </a:rPr>
              <a:t>基本命题</a:t>
            </a:r>
            <a:r>
              <a:rPr lang="zh-CN" altLang="en-US" dirty="0">
                <a:latin typeface="方正北魏楷书简体" panose="03000509000000000000" pitchFamily="65" charset="-122"/>
                <a:ea typeface="方正北魏楷书简体" panose="03000509000000000000" pitchFamily="65" charset="-122"/>
              </a:rPr>
              <a:t>的真值函</a:t>
            </a:r>
            <a:r>
              <a:rPr lang="zh-CN" altLang="en-US" dirty="0" smtClean="0">
                <a:latin typeface="方正北魏楷书简体" panose="03000509000000000000" pitchFamily="65" charset="-122"/>
                <a:ea typeface="方正北魏楷书简体" panose="03000509000000000000" pitchFamily="65" charset="-122"/>
              </a:rPr>
              <a:t>项</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rPr>
              <a:t>最简单的命题，</a:t>
            </a:r>
            <a:r>
              <a:rPr lang="zh-CN" altLang="en-US" dirty="0" smtClean="0">
                <a:latin typeface="方正北魏楷书简体" panose="03000509000000000000" pitchFamily="65" charset="-122"/>
                <a:ea typeface="方正北魏楷书简体" panose="03000509000000000000" pitchFamily="65" charset="-122"/>
              </a:rPr>
              <a:t>即基本命题</a:t>
            </a:r>
            <a:r>
              <a:rPr lang="zh-CN" altLang="en-US" dirty="0">
                <a:latin typeface="方正北魏楷书简体" panose="03000509000000000000" pitchFamily="65" charset="-122"/>
                <a:ea typeface="方正北魏楷书简体" panose="03000509000000000000" pitchFamily="65" charset="-122"/>
              </a:rPr>
              <a:t>，断定一个</a:t>
            </a:r>
            <a:r>
              <a:rPr lang="zh-CN" altLang="en-US" dirty="0">
                <a:solidFill>
                  <a:srgbClr val="C00000"/>
                </a:solidFill>
                <a:latin typeface="方正北魏楷书简体" panose="03000509000000000000" pitchFamily="65" charset="-122"/>
                <a:ea typeface="方正北魏楷书简体" panose="03000509000000000000" pitchFamily="65" charset="-122"/>
              </a:rPr>
              <a:t>事态</a:t>
            </a:r>
            <a:r>
              <a:rPr lang="zh-CN" altLang="en-US" dirty="0">
                <a:latin typeface="方正北魏楷书简体" panose="03000509000000000000" pitchFamily="65" charset="-122"/>
                <a:ea typeface="方正北魏楷书简体" panose="03000509000000000000" pitchFamily="65" charset="-122"/>
              </a:rPr>
              <a:t>的</a:t>
            </a:r>
            <a:r>
              <a:rPr lang="zh-CN" altLang="en-US" dirty="0" smtClean="0">
                <a:latin typeface="方正北魏楷书简体" panose="03000509000000000000" pitchFamily="65" charset="-122"/>
                <a:ea typeface="方正北魏楷书简体" panose="03000509000000000000" pitchFamily="65" charset="-122"/>
              </a:rPr>
              <a:t>存在</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基本命题</a:t>
            </a:r>
            <a:r>
              <a:rPr lang="zh-CN" altLang="en-US" dirty="0">
                <a:latin typeface="方正北魏楷书简体" panose="03000509000000000000" pitchFamily="65" charset="-122"/>
                <a:ea typeface="方正北魏楷书简体" panose="03000509000000000000" pitchFamily="65" charset="-122"/>
              </a:rPr>
              <a:t>是由</a:t>
            </a:r>
            <a:r>
              <a:rPr lang="zh-CN" altLang="en-US" dirty="0" smtClean="0">
                <a:solidFill>
                  <a:srgbClr val="C00000"/>
                </a:solidFill>
                <a:latin typeface="方正北魏楷书简体" panose="03000509000000000000" pitchFamily="65" charset="-122"/>
                <a:ea typeface="方正北魏楷书简体" panose="03000509000000000000" pitchFamily="65" charset="-122"/>
              </a:rPr>
              <a:t>名称</a:t>
            </a:r>
            <a:r>
              <a:rPr lang="zh-CN" altLang="en-US" dirty="0" smtClean="0">
                <a:latin typeface="方正北魏楷书简体" panose="03000509000000000000" pitchFamily="65" charset="-122"/>
                <a:ea typeface="方正北魏楷书简体" panose="03000509000000000000" pitchFamily="65" charset="-122"/>
              </a:rPr>
              <a:t>组成</a:t>
            </a:r>
            <a:r>
              <a:rPr lang="zh-CN" altLang="en-US" dirty="0">
                <a:latin typeface="方正北魏楷书简体" panose="03000509000000000000" pitchFamily="65" charset="-122"/>
                <a:ea typeface="方正北魏楷书简体" panose="03000509000000000000" pitchFamily="65" charset="-122"/>
              </a:rPr>
              <a:t>的，是</a:t>
            </a:r>
            <a:r>
              <a:rPr lang="zh-CN" altLang="en-US" dirty="0" smtClean="0">
                <a:latin typeface="方正北魏楷书简体" panose="03000509000000000000" pitchFamily="65" charset="-122"/>
                <a:ea typeface="方正北魏楷书简体" panose="03000509000000000000" pitchFamily="65" charset="-122"/>
              </a:rPr>
              <a:t>名称的</a:t>
            </a:r>
            <a:r>
              <a:rPr lang="zh-CN" altLang="en-US" dirty="0">
                <a:latin typeface="方正北魏楷书简体" panose="03000509000000000000" pitchFamily="65" charset="-122"/>
                <a:ea typeface="方正北魏楷书简体" panose="03000509000000000000" pitchFamily="65" charset="-122"/>
              </a:rPr>
              <a:t>一种联结</a:t>
            </a:r>
            <a:r>
              <a:rPr lang="zh-CN" altLang="en-US" dirty="0" smtClean="0">
                <a:latin typeface="方正北魏楷书简体" panose="03000509000000000000" pitchFamily="65" charset="-122"/>
                <a:ea typeface="方正北魏楷书简体" panose="03000509000000000000" pitchFamily="65" charset="-122"/>
              </a:rPr>
              <a:t>，是名称的函项</a:t>
            </a:r>
            <a:endParaRPr lang="en-US" altLang="zh-CN" dirty="0" smtClean="0">
              <a:latin typeface="方正北魏楷书简体" panose="03000509000000000000" pitchFamily="65" charset="-122"/>
              <a:ea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rPr>
              <a:t>名称在命题中代表</a:t>
            </a:r>
            <a:r>
              <a:rPr lang="zh-CN" altLang="en-US" dirty="0">
                <a:solidFill>
                  <a:srgbClr val="C00000"/>
                </a:solidFill>
                <a:latin typeface="方正北魏楷书简体" panose="03000509000000000000" pitchFamily="65" charset="-122"/>
                <a:ea typeface="方正北魏楷书简体" panose="03000509000000000000" pitchFamily="65" charset="-122"/>
              </a:rPr>
              <a:t>对象</a:t>
            </a:r>
            <a:endParaRPr lang="zh-CN" altLang="en-US" dirty="0">
              <a:solidFill>
                <a:srgbClr val="C0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
        <p:nvSpPr>
          <p:cNvPr id="5" name="矩形标注 4"/>
          <p:cNvSpPr/>
          <p:nvPr/>
        </p:nvSpPr>
        <p:spPr>
          <a:xfrm>
            <a:off x="4952999" y="2294964"/>
            <a:ext cx="4585447" cy="667871"/>
          </a:xfrm>
          <a:prstGeom prst="wedgeRectCallout">
            <a:avLst>
              <a:gd name="adj1" fmla="val -73834"/>
              <a:gd name="adj2" fmla="val 36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世界的三层结构：事实、事态、对象</a:t>
            </a:r>
            <a:endParaRPr lang="zh-CN" altLang="en-US" b="1" dirty="0"/>
          </a:p>
        </p:txBody>
      </p:sp>
      <p:sp>
        <p:nvSpPr>
          <p:cNvPr id="6" name="矩形标注 5"/>
          <p:cNvSpPr/>
          <p:nvPr/>
        </p:nvSpPr>
        <p:spPr>
          <a:xfrm>
            <a:off x="5002306" y="4226860"/>
            <a:ext cx="4536141" cy="667870"/>
          </a:xfrm>
          <a:prstGeom prst="wedgeRectCallout">
            <a:avLst>
              <a:gd name="adj1" fmla="val -75502"/>
              <a:gd name="adj2" fmla="val 225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语言的三层结构：命题、基本命题、名称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rPr>
              <a:t>思想简介</a:t>
            </a:r>
            <a:endParaRPr lang="en-US" altLang="zh-CN" dirty="0" smtClean="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面向语言编程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rPr>
              <a:t>面向</a:t>
            </a:r>
            <a:r>
              <a:rPr lang="zh-CN" altLang="en-US" dirty="0" smtClean="0">
                <a:latin typeface="方正北魏楷书简体" panose="03000509000000000000" pitchFamily="65" charset="-122"/>
                <a:ea typeface="方正北魏楷书简体" panose="03000509000000000000" pitchFamily="65" charset="-122"/>
              </a:rPr>
              <a:t>语言编程（</a:t>
            </a:r>
            <a:r>
              <a:rPr lang="en-US" altLang="zh-CN" dirty="0">
                <a:latin typeface="方正北魏楷书简体" panose="03000509000000000000" pitchFamily="65" charset="-122"/>
                <a:ea typeface="方正北魏楷书简体" panose="03000509000000000000" pitchFamily="65" charset="-122"/>
              </a:rPr>
              <a:t>LOP</a:t>
            </a:r>
            <a:r>
              <a:rPr lang="zh-CN" altLang="en-US" dirty="0">
                <a:latin typeface="方正北魏楷书简体" panose="03000509000000000000" pitchFamily="65" charset="-122"/>
                <a:ea typeface="方正北魏楷书简体" panose="03000509000000000000" pitchFamily="65" charset="-122"/>
              </a:rPr>
              <a:t>）最早提出于</a:t>
            </a:r>
            <a:r>
              <a:rPr lang="en-US" altLang="zh-CN" dirty="0">
                <a:latin typeface="方正北魏楷书简体" panose="03000509000000000000" pitchFamily="65" charset="-122"/>
                <a:ea typeface="方正北魏楷书简体" panose="03000509000000000000" pitchFamily="65" charset="-122"/>
              </a:rPr>
              <a:t>1994</a:t>
            </a:r>
            <a:r>
              <a:rPr lang="zh-CN" altLang="en-US" dirty="0">
                <a:latin typeface="方正北魏楷书简体" panose="03000509000000000000" pitchFamily="65" charset="-122"/>
                <a:ea typeface="方正北魏楷书简体" panose="03000509000000000000" pitchFamily="65" charset="-122"/>
              </a:rPr>
              <a:t>年</a:t>
            </a:r>
            <a:r>
              <a:rPr lang="en-US" altLang="zh-CN" dirty="0">
                <a:latin typeface="方正北魏楷书简体" panose="03000509000000000000" pitchFamily="65" charset="-122"/>
                <a:ea typeface="方正北魏楷书简体" panose="03000509000000000000" pitchFamily="65" charset="-122"/>
                <a:hlinkClick r:id="rId2"/>
              </a:rPr>
              <a:t>middle-out-t</a:t>
            </a:r>
            <a:r>
              <a:rPr lang="zh-CN" altLang="en-US" dirty="0">
                <a:latin typeface="方正北魏楷书简体" panose="03000509000000000000" pitchFamily="65" charset="-122"/>
                <a:ea typeface="方正北魏楷书简体" panose="03000509000000000000" pitchFamily="65" charset="-122"/>
              </a:rPr>
              <a:t>，强调基于语言来提供分层间的抽象，这与操作系统分层虚拟机的观点很相似，每一层抽象都定义一种</a:t>
            </a:r>
            <a:r>
              <a:rPr lang="zh-CN" altLang="en-US" dirty="0" smtClean="0">
                <a:latin typeface="方正北魏楷书简体" panose="03000509000000000000" pitchFamily="65" charset="-122"/>
                <a:ea typeface="方正北魏楷书简体" panose="03000509000000000000" pitchFamily="65" charset="-122"/>
              </a:rPr>
              <a:t>语言，作为向上一层提供服务的接口</a:t>
            </a:r>
            <a:endParaRPr lang="en-US" altLang="zh-CN" dirty="0" smtClean="0">
              <a:latin typeface="方正北魏楷书简体" panose="03000509000000000000" pitchFamily="65" charset="-122"/>
              <a:ea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四种开发模型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3"/>
          <a:stretch>
            <a:fillRect/>
          </a:stretch>
        </p:blipFill>
        <p:spPr>
          <a:xfrm>
            <a:off x="850557" y="3179479"/>
            <a:ext cx="2488796" cy="2860579"/>
          </a:xfrm>
          <a:prstGeom prst="rect">
            <a:avLst/>
          </a:prstGeom>
        </p:spPr>
      </p:pic>
      <p:pic>
        <p:nvPicPr>
          <p:cNvPr id="5" name="图片 4"/>
          <p:cNvPicPr>
            <a:picLocks noChangeAspect="1"/>
          </p:cNvPicPr>
          <p:nvPr/>
        </p:nvPicPr>
        <p:blipFill>
          <a:blip r:embed="rId4"/>
          <a:stretch>
            <a:fillRect/>
          </a:stretch>
        </p:blipFill>
        <p:spPr>
          <a:xfrm>
            <a:off x="3209289" y="3115235"/>
            <a:ext cx="2531805" cy="2944906"/>
          </a:xfrm>
          <a:prstGeom prst="rect">
            <a:avLst/>
          </a:prstGeom>
        </p:spPr>
      </p:pic>
      <p:pic>
        <p:nvPicPr>
          <p:cNvPr id="6" name="图片 5"/>
          <p:cNvPicPr>
            <a:picLocks noChangeAspect="1"/>
          </p:cNvPicPr>
          <p:nvPr/>
        </p:nvPicPr>
        <p:blipFill>
          <a:blip r:embed="rId5"/>
          <a:stretch>
            <a:fillRect/>
          </a:stretch>
        </p:blipFill>
        <p:spPr>
          <a:xfrm>
            <a:off x="5517549" y="3163796"/>
            <a:ext cx="2530268" cy="2951981"/>
          </a:xfrm>
          <a:prstGeom prst="rect">
            <a:avLst/>
          </a:prstGeom>
        </p:spPr>
      </p:pic>
      <p:pic>
        <p:nvPicPr>
          <p:cNvPr id="7" name="图片 6"/>
          <p:cNvPicPr>
            <a:picLocks noChangeAspect="1"/>
          </p:cNvPicPr>
          <p:nvPr/>
        </p:nvPicPr>
        <p:blipFill>
          <a:blip r:embed="rId6"/>
          <a:stretch>
            <a:fillRect/>
          </a:stretch>
        </p:blipFill>
        <p:spPr>
          <a:xfrm>
            <a:off x="8047818" y="3134659"/>
            <a:ext cx="2661374" cy="30420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336176" y="1582271"/>
            <a:ext cx="11326906" cy="4524315"/>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—Domain Specific Language—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领域特定语言</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我们已经用过的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XML</a:t>
            </a: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TDR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协议</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历史上有一版</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Visual </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Foxpro</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使用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XML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来保存</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Protocol-buffer</a:t>
            </a: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JSON</a:t>
            </a: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Google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很多开源工程的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build</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系统</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GYP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，就是使用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JSON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来配置如何编译工程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Chromium</a:t>
            </a:r>
          </a:p>
          <a:p>
            <a:pPr marL="2114550" lvl="4"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Node.js</a:t>
            </a: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YAML</a:t>
            </a: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Unity</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文件、</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prefab</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clip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等的文本格式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操作符重载</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矩阵运算</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四元数运算</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LINQ</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rPr>
              <a:t>思想简介</a:t>
            </a:r>
            <a:endParaRPr lang="en-US" altLang="zh-CN" dirty="0" smtClean="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761206" cy="4801314"/>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面向语言编程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2005</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年</a:t>
            </a:r>
            <a:r>
              <a:rPr lang="en-US" altLang="zh-CN" dirty="0" smtClean="0">
                <a:hlinkClick r:id="rId2"/>
              </a:rPr>
              <a:t>Martin Fowler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a:t>
            </a:r>
            <a:r>
              <a:rPr lang="en-US" altLang="zh-CN" dirty="0" smtClean="0">
                <a:hlinkClick r:id="rId3"/>
              </a:rPr>
              <a:t>Language </a:t>
            </a:r>
            <a:r>
              <a:rPr lang="en-US" altLang="zh-CN" dirty="0">
                <a:hlinkClick r:id="rId3"/>
              </a:rPr>
              <a:t>Workbenches: The Killer-App for Domain Specific Languages</a:t>
            </a:r>
            <a:r>
              <a:rPr lang="en-US" altLang="zh-CN" dirty="0" smtClean="0">
                <a:hlinkClick r:id="rId3"/>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提出语言工作台可能是</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语言的一个比较好的形式，并给出了设计</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的三部分工作</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fontAlgn="base">
              <a:buFont typeface="Arial" panose="020B0604020202020204" pitchFamily="34" charset="0"/>
              <a:buChar char="•"/>
            </a:pPr>
            <a:r>
              <a:rPr lang="en-US" altLang="zh-CN" dirty="0" smtClean="0"/>
              <a:t>Define </a:t>
            </a:r>
            <a:r>
              <a:rPr lang="en-US" altLang="zh-CN" dirty="0"/>
              <a:t>the abstract syntax, that is the </a:t>
            </a:r>
            <a:r>
              <a:rPr lang="en-US" altLang="zh-CN" b="1" dirty="0"/>
              <a:t>schema</a:t>
            </a:r>
            <a:r>
              <a:rPr lang="en-US" altLang="zh-CN" dirty="0"/>
              <a:t> of the abstract representation.</a:t>
            </a:r>
          </a:p>
          <a:p>
            <a:pPr marL="1200150" lvl="2" indent="-285750" fontAlgn="base">
              <a:buFont typeface="Arial" panose="020B0604020202020204" pitchFamily="34" charset="0"/>
              <a:buChar char="•"/>
            </a:pPr>
            <a:r>
              <a:rPr lang="en-US" altLang="zh-CN" dirty="0"/>
              <a:t>Define an </a:t>
            </a:r>
            <a:r>
              <a:rPr lang="en-US" altLang="zh-CN" b="1" dirty="0"/>
              <a:t>editor</a:t>
            </a:r>
            <a:r>
              <a:rPr lang="en-US" altLang="zh-CN" dirty="0"/>
              <a:t> to let people manipulate the abstract representation through a projection.</a:t>
            </a:r>
          </a:p>
          <a:p>
            <a:pPr marL="1200150" lvl="2" indent="-285750" fontAlgn="base">
              <a:buFont typeface="Arial" panose="020B0604020202020204" pitchFamily="34" charset="0"/>
              <a:buChar char="•"/>
            </a:pPr>
            <a:r>
              <a:rPr lang="en-US" altLang="zh-CN" dirty="0"/>
              <a:t>Define a </a:t>
            </a:r>
            <a:r>
              <a:rPr lang="en-US" altLang="zh-CN" b="1" dirty="0"/>
              <a:t>generator</a:t>
            </a:r>
            <a:r>
              <a:rPr lang="en-US" altLang="zh-CN" dirty="0"/>
              <a:t>. This describes how to translate the abstract representation into an executable representation. In practice the generator defines the semantics of the DSL</a:t>
            </a:r>
            <a:r>
              <a:rPr lang="en-US" altLang="zh-CN" dirty="0" smtClean="0"/>
              <a:t>.</a:t>
            </a:r>
          </a:p>
          <a:p>
            <a:pPr marL="742950" lvl="1" indent="-285750" fontAlgn="base">
              <a:buFont typeface="Arial" panose="020B0604020202020204" pitchFamily="34" charset="0"/>
              <a:buChar char="•"/>
            </a:pPr>
            <a:r>
              <a:rPr lang="zh-CN" altLang="en-US" dirty="0" smtClean="0"/>
              <a:t>微软的</a:t>
            </a:r>
            <a:r>
              <a:rPr lang="en-US" altLang="zh-CN" dirty="0" smtClean="0"/>
              <a:t>design-time</a:t>
            </a:r>
            <a:r>
              <a:rPr lang="zh-CN" altLang="en-US" dirty="0" smtClean="0"/>
              <a:t>工具集（</a:t>
            </a:r>
            <a:r>
              <a:rPr lang="en-US" altLang="zh-CN" dirty="0" smtClean="0"/>
              <a:t>Visual Studio</a:t>
            </a:r>
            <a:r>
              <a:rPr lang="zh-CN" altLang="en-US" dirty="0" smtClean="0"/>
              <a:t>）与意图编程（</a:t>
            </a:r>
            <a:r>
              <a:rPr lang="en-US" altLang="zh-CN" dirty="0" smtClean="0"/>
              <a:t>Intentional programming</a:t>
            </a:r>
            <a:r>
              <a:rPr lang="zh-CN" altLang="en-US" dirty="0" smtClean="0"/>
              <a:t>）</a:t>
            </a:r>
            <a:endParaRPr lang="en-US" altLang="zh-CN" dirty="0" smtClean="0"/>
          </a:p>
          <a:p>
            <a:pPr marL="742950" lvl="1" indent="-285750" fontAlgn="base">
              <a:buFont typeface="Arial" panose="020B0604020202020204" pitchFamily="34" charset="0"/>
              <a:buChar char="•"/>
            </a:pPr>
            <a:r>
              <a:rPr lang="en-US" altLang="zh-CN" dirty="0" smtClean="0"/>
              <a:t>Unity3d</a:t>
            </a:r>
            <a:r>
              <a:rPr lang="zh-CN" altLang="en-US" dirty="0" smtClean="0"/>
              <a:t>的编辑器功能开发</a:t>
            </a:r>
            <a:endParaRPr lang="en-US" altLang="zh-CN" dirty="0"/>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4"/>
          <a:stretch>
            <a:fillRect/>
          </a:stretch>
        </p:blipFill>
        <p:spPr>
          <a:xfrm>
            <a:off x="6033247" y="1974061"/>
            <a:ext cx="5444386" cy="3474654"/>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rPr>
              <a:t>思想简介</a:t>
            </a:r>
            <a:endParaRPr lang="en-US" altLang="zh-CN" dirty="0" smtClean="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面向语言编程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2018</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年的这篇文章（</a:t>
            </a:r>
            <a:r>
              <a:rPr lang="en-US" altLang="zh-CN" u="sng" dirty="0">
                <a:hlinkClick r:id="rId2"/>
              </a:rPr>
              <a:t>language oriented software engineering</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）对</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的开发过程总结为：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a:t>The language-oriented methodology proceeds in three steps:</a:t>
            </a:r>
          </a:p>
          <a:p>
            <a:pPr marL="1657350" lvl="3" indent="-285750">
              <a:buFont typeface="Arial" panose="020B0604020202020204" pitchFamily="34" charset="0"/>
              <a:buChar char="•"/>
            </a:pPr>
            <a:r>
              <a:rPr lang="en-US" altLang="zh-CN" dirty="0"/>
              <a:t>Design a domain specific language (DSL) for your core application logic.</a:t>
            </a:r>
          </a:p>
          <a:p>
            <a:pPr marL="1657350" lvl="3" indent="-285750">
              <a:buFont typeface="Arial" panose="020B0604020202020204" pitchFamily="34" charset="0"/>
              <a:buChar char="•"/>
            </a:pPr>
            <a:r>
              <a:rPr lang="en-US" altLang="zh-CN" dirty="0"/>
              <a:t>Write your application in the DSL.</a:t>
            </a:r>
          </a:p>
          <a:p>
            <a:pPr marL="1657350" lvl="3" indent="-285750">
              <a:buFont typeface="Arial" panose="020B0604020202020204" pitchFamily="34" charset="0"/>
              <a:buChar char="•"/>
            </a:pPr>
            <a:r>
              <a:rPr lang="en-US" altLang="zh-CN" dirty="0"/>
              <a:t>Build interpreters to execute your DSL programs, mapping your logical constructs to the actual machinery.</a:t>
            </a:r>
          </a:p>
          <a:p>
            <a:pPr marL="1657350" lvl="3"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fontScale="90000" lnSpcReduction="10000"/>
          </a:bodyPr>
          <a:lstStyle/>
          <a:p>
            <a:r>
              <a:rPr lang="zh-CN" altLang="en-US" dirty="0">
                <a:latin typeface="方正北魏楷书简体" panose="03000509000000000000" pitchFamily="65" charset="-122"/>
                <a:ea typeface="方正北魏楷书简体" panose="03000509000000000000" pitchFamily="65" charset="-122"/>
              </a:rPr>
              <a:t>第三章 </a:t>
            </a:r>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a:t>
            </a:r>
            <a:r>
              <a:rPr lang="zh-CN" altLang="en-US" dirty="0">
                <a:latin typeface="方正北魏楷书简体" panose="03000509000000000000" pitchFamily="65" charset="-122"/>
                <a:ea typeface="方正北魏楷书简体" panose="03000509000000000000" pitchFamily="65" charset="-122"/>
              </a:rPr>
              <a:t>语法与语义</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的语法</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3416320"/>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核心语法</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review</a:t>
            </a:r>
            <a:endPar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核心语法</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语句、函数、</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变量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定义</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分隔符</a:t>
            </a: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参数表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 ::= 任何标识符或常量</a:t>
            </a: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分隔符 ::= , 或 ;</a:t>
            </a:r>
            <a:endPar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其中</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参数表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 )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或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 { </a:t>
            </a:r>
            <a:r>
              <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endParaRPr lang="zh-CN" altLang="en-US" dirty="0">
              <a:solidFill>
                <a:schemeClr val="accent5"/>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的语法</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的语法</a:t>
            </a: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单有核心语法不是很方便</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实际</a:t>
            </a: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的实现增加了许多语法糖与核心语法的变体</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c#</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操作符</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（除</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as/is</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）与</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c++</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操作符合集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操作符相当于函数调用的中缀写法，语义上就是函数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单参数函数的</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对象成员</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写法（语义上也是函数，</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obj</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是函数名，</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member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是参数）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endParaRPr>
          </a:p>
          <a:p>
            <a:pPr marL="1657350" lvl="3"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obj.member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obj</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[member]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obj</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-&gt;member</a:t>
            </a: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obj.*member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obj</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-&gt;*member</a:t>
            </a:r>
          </a:p>
          <a:p>
            <a:pPr marL="1657350" lvl="3"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obj</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?.member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obj</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?.*member</a:t>
            </a:r>
          </a:p>
          <a:p>
            <a:pPr marL="1657350" lvl="3" indent="-285750">
              <a:buFont typeface="Arial" panose="020B0604020202020204" pitchFamily="34" charset="0"/>
              <a:buChar char="•"/>
            </a:pPr>
            <a:r>
              <a:rPr lang="en-US" altLang="zh-CN" dirty="0" err="1">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o</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bj</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::member</a:t>
            </a: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函数参数的</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括号</a:t>
            </a:r>
            <a:endPar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p>
          <a:p>
            <a:pPr marL="1657350" lvl="3" indent="-285750">
              <a:buFont typeface="Arial" panose="020B0604020202020204" pitchFamily="34" charset="0"/>
              <a:buChar char="•"/>
            </a:pP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&lt;: :&gt;</a:t>
            </a: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外部</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脚本块</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作为单一语句块参数</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在代码生成里有特别的用处</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的语法</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的语法</a:t>
            </a: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全部支持运算符见词法分析源码里的</a:t>
            </a:r>
            <a:r>
              <a:rPr lang="en-US" altLang="zh-CN" dirty="0" err="1" smtClean="0"/>
              <a:t>getOperatorToken</a:t>
            </a:r>
            <a:r>
              <a:rPr lang="zh-CN" altLang="en-US" dirty="0" smtClean="0"/>
              <a:t>方法</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2"/>
              </a:rPr>
              <a:t>https://</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2"/>
              </a:rPr>
              <a:t>github.com/dreamanlan/MetaDSL/blob/master/DslParser/DslToken.cs</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完整语法链接：</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3"/>
              </a:rPr>
              <a:t>https://</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3"/>
              </a:rPr>
              <a:t>github.com/dreamanlan/MetaDSL/blob/master/DslParser/dsl.txt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这个是语法生成器</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SLK</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的语法定义文件，基于</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EBNF</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，其中</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_action_</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开头的是语义行为</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这个语法定义是</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LL(1)</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的，已经进行了消除左递归与提取左因子处理，所以看起来不是太直观</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的语法</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表达能力</a:t>
            </a:r>
          </a:p>
        </p:txBody>
      </p:sp>
      <p:sp>
        <p:nvSpPr>
          <p:cNvPr id="4" name="矩形标注 3"/>
          <p:cNvSpPr/>
          <p:nvPr/>
        </p:nvSpPr>
        <p:spPr>
          <a:xfrm>
            <a:off x="834087" y="3374089"/>
            <a:ext cx="1154783" cy="674016"/>
          </a:xfrm>
          <a:prstGeom prst="wedgeRectCallout">
            <a:avLst>
              <a:gd name="adj1" fmla="val 63657"/>
              <a:gd name="adj2" fmla="val 81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方正北魏楷书简体" panose="03000509000000000000" pitchFamily="65" charset="-122"/>
                <a:ea typeface="方正北魏楷书简体" panose="03000509000000000000" pitchFamily="65" charset="-122"/>
              </a:rPr>
              <a:t>描述数据</a:t>
            </a:r>
            <a:endParaRPr lang="zh-CN" altLang="en-US" dirty="0">
              <a:latin typeface="方正北魏楷书简体" panose="03000509000000000000" pitchFamily="65" charset="-122"/>
              <a:ea typeface="方正北魏楷书简体" panose="03000509000000000000" pitchFamily="65" charset="-122"/>
            </a:endParaRPr>
          </a:p>
        </p:txBody>
      </p:sp>
      <p:sp>
        <p:nvSpPr>
          <p:cNvPr id="5" name="矩形标注 4"/>
          <p:cNvSpPr/>
          <p:nvPr/>
        </p:nvSpPr>
        <p:spPr>
          <a:xfrm>
            <a:off x="10238897" y="3573623"/>
            <a:ext cx="1154783" cy="674016"/>
          </a:xfrm>
          <a:prstGeom prst="wedgeRectCallout">
            <a:avLst>
              <a:gd name="adj1" fmla="val -66547"/>
              <a:gd name="adj2" fmla="val 1044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方正北魏楷书简体" panose="03000509000000000000" pitchFamily="65" charset="-122"/>
                <a:ea typeface="方正北魏楷书简体" panose="03000509000000000000" pitchFamily="65" charset="-122"/>
              </a:rPr>
              <a:t>描述逻辑</a:t>
            </a:r>
            <a:endParaRPr lang="zh-CN" altLang="en-US" dirty="0">
              <a:latin typeface="方正北魏楷书简体" panose="03000509000000000000" pitchFamily="65" charset="-122"/>
              <a:ea typeface="方正北魏楷书简体" panose="03000509000000000000" pitchFamily="65" charset="-122"/>
            </a:endParaRPr>
          </a:p>
        </p:txBody>
      </p:sp>
      <p:pic>
        <p:nvPicPr>
          <p:cNvPr id="6" name="Picture 2" descr="C:\Users\DREAMA~1\AppData\Local\Temp\SNAGHTML4317b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8725" y="1582271"/>
            <a:ext cx="8063060" cy="5084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40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的语法</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的语法</a:t>
            </a: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乔姆斯基文法与自动机</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0</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型文法（短语文法）</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图灵机</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递归函数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endParaRPr>
          </a:p>
          <a:p>
            <a:pPr marL="1200150" lvl="2" indent="-285750">
              <a:buFont typeface="Arial" panose="020B0604020202020204" pitchFamily="34" charset="0"/>
              <a:buChar char="•"/>
            </a:pP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1</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型文法（上下文相关文法）</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线性有界自动机</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2</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型文法（上下文无关文法）</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下推自动机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endParaRPr>
          </a:p>
          <a:p>
            <a:pPr marL="1200150" lvl="2" indent="-285750">
              <a:buFont typeface="Arial" panose="020B0604020202020204" pitchFamily="34" charset="0"/>
              <a:buChar char="•"/>
            </a:pP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3</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型文档（左</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右线性文法</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正规文法</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有限状态自动机</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rPr>
              <a:t>正则表达式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Wingdings" panose="05000000000000000000" pitchFamily="2" charset="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文法的识别能力</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0-&gt;3</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递减</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这里的识别能力实际上是指识别一个语言不符合文法的能力</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并不是指符合文法的语言的范围，范围正好是相反的</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甚至类比程序语言的抽象概念，能力越弱的越抽象</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在类型系统里，约束最少的类型最抽象</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子类型是在基类型基础上添加更多约束形成的</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子类型实例是基类型实例的子集</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从这个意义上看，</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2</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型文法比</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1</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型文法更抽象</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符合</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1</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型文法的语言也符合规则更少的</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2</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型文法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2114550" lvl="4" indent="-285750">
              <a:buFont typeface="Arial" panose="020B0604020202020204" pitchFamily="34" charset="0"/>
              <a:buChar char="•"/>
            </a:pP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也就是说</a:t>
            </a:r>
            <a:r>
              <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2</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型文法其实可以识别符合</a:t>
            </a:r>
            <a:r>
              <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1</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型文法的语言</a:t>
            </a:r>
            <a:endPar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2114550" lvl="4" indent="-285750">
              <a:buFont typeface="Arial" panose="020B0604020202020204" pitchFamily="34" charset="0"/>
              <a:buChar char="•"/>
            </a:pP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但</a:t>
            </a:r>
            <a:r>
              <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2</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型文法不能拒绝符合</a:t>
            </a:r>
            <a:r>
              <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2</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型文法但不符合</a:t>
            </a:r>
            <a:r>
              <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1</a:t>
            </a: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型文法的语言</a:t>
            </a:r>
            <a:endPar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其它类似</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extLst>
      <p:ext uri="{BB962C8B-B14F-4D97-AF65-F5344CB8AC3E}">
        <p14:creationId xmlns:p14="http://schemas.microsoft.com/office/powerpoint/2010/main" val="23083164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的语法</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11588265" cy="3447098"/>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的语法</a:t>
            </a:r>
          </a:p>
          <a:p>
            <a:pPr marL="742950" lvl="1"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文法思考</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静态文法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en-US" altLang="zh-CN" sz="16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CFG</a:t>
            </a:r>
            <a:r>
              <a:rPr lang="zh-CN" altLang="en-US" sz="16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（上下文无关文法）</a:t>
            </a:r>
            <a:endParaRPr lang="en-US" altLang="zh-CN" sz="16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sz="16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属性文法（一般认为是语义处理，也可以认为是通过扩展</a:t>
            </a:r>
            <a:r>
              <a:rPr lang="en-US" altLang="zh-CN" sz="16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CFG</a:t>
            </a:r>
            <a:r>
              <a:rPr lang="zh-CN" altLang="en-US" sz="16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提供了上下文相关的解析能力）</a:t>
            </a:r>
            <a:endParaRPr lang="en-US" altLang="zh-CN" sz="16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适应性文法</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动态文法（通过在解析时修改文法来提供更强大的解析能力）</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文法是实际</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语言文法的抽象，</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类似抽象类型与具体类型的</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关系</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相当于参数化实际文法的关键字</a:t>
            </a:r>
            <a:endParaRPr lang="en-US" altLang="zh-CN"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2114550" lvl="4" indent="-285750">
              <a:buFont typeface="Arial" panose="020B0604020202020204" pitchFamily="34" charset="0"/>
              <a:buChar char="•"/>
            </a:pPr>
            <a:r>
              <a:rPr lang="zh-CN" altLang="en-US"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关键字</a:t>
            </a:r>
            <a:r>
              <a:rPr lang="en-US" altLang="zh-CN"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=&gt;</a:t>
            </a:r>
            <a:r>
              <a:rPr lang="zh-CN" altLang="en-US"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普通标识符</a:t>
            </a:r>
            <a:r>
              <a:rPr lang="en-US" altLang="zh-CN"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=&gt;</a:t>
            </a:r>
            <a:r>
              <a:rPr lang="zh-CN" altLang="en-US"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多个产生式合并为一个</a:t>
            </a:r>
            <a:endParaRPr lang="en-US" altLang="zh-CN"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也表现了一定的适应性</a:t>
            </a:r>
            <a:endParaRPr lang="en-US" altLang="zh-CN"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2114550" lvl="4" indent="-285750">
              <a:buFont typeface="Arial" panose="020B0604020202020204" pitchFamily="34" charset="0"/>
              <a:buChar char="•"/>
            </a:pPr>
            <a:r>
              <a:rPr lang="zh-CN" altLang="en-US"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语法分析时进行抽象文法的处理</a:t>
            </a:r>
            <a:endParaRPr lang="en-US" altLang="zh-CN"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2114550" lvl="4" indent="-285750">
              <a:buFont typeface="Arial" panose="020B0604020202020204" pitchFamily="34" charset="0"/>
              <a:buChar char="•"/>
            </a:pPr>
            <a:r>
              <a:rPr lang="zh-CN" altLang="en-US"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在语义行为里或更后期进行具体文法的识别与处理</a:t>
            </a:r>
            <a:endParaRPr lang="en-US" altLang="zh-CN"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2114550" lvl="4" indent="-285750">
              <a:buFont typeface="Arial" panose="020B0604020202020204" pitchFamily="34" charset="0"/>
              <a:buChar char="•"/>
            </a:pPr>
            <a:r>
              <a:rPr lang="zh-CN" altLang="en-US"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处理逻辑使用图灵完备的语言，理论上可以更加灵活</a:t>
            </a:r>
            <a:endParaRPr lang="en-US" altLang="zh-CN" sz="1600"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extLst>
      <p:ext uri="{BB962C8B-B14F-4D97-AF65-F5344CB8AC3E}">
        <p14:creationId xmlns:p14="http://schemas.microsoft.com/office/powerpoint/2010/main" val="25009852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的语法</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11588265"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的语法</a:t>
            </a:r>
          </a:p>
          <a:p>
            <a:pPr marL="742950" lvl="1"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文法思考</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4" name="Picture 2" descr="C:\Users\DREAMA~1\AppData\Local\Temp\SNAGHTML31231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331" y="1456407"/>
            <a:ext cx="8011081" cy="4959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6842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336176" y="1582271"/>
            <a:ext cx="11326906" cy="5078313"/>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—Domain Specific Language—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领域特定语言</a:t>
            </a: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《Domain Specific Languages》</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作者</a:t>
            </a:r>
            <a:r>
              <a:rPr lang="en-US" altLang="zh-CN" dirty="0" smtClean="0">
                <a:latin typeface="方正北魏楷书简体" panose="03000509000000000000" pitchFamily="65" charset="-122"/>
                <a:ea typeface="方正北魏楷书简体" panose="03000509000000000000" pitchFamily="65" charset="-122"/>
              </a:rPr>
              <a:t>Martin Fowler</a:t>
            </a:r>
            <a:r>
              <a:rPr lang="zh-CN" altLang="en-US" dirty="0" smtClean="0">
                <a:latin typeface="方正北魏楷书简体" panose="03000509000000000000" pitchFamily="65" charset="-122"/>
                <a:ea typeface="方正北魏楷书简体" panose="03000509000000000000" pitchFamily="65" charset="-122"/>
              </a:rPr>
              <a:t>，出版于</a:t>
            </a:r>
            <a:r>
              <a:rPr lang="en-US" altLang="zh-CN" dirty="0" smtClean="0">
                <a:latin typeface="方正北魏楷书简体" panose="03000509000000000000" pitchFamily="65" charset="-122"/>
                <a:ea typeface="方正北魏楷书简体" panose="03000509000000000000" pitchFamily="65" charset="-122"/>
              </a:rPr>
              <a:t>2010</a:t>
            </a: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分类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外部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内部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语言工作台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使用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的主要作用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提高程序员的开发效率</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提供了新的抽象层级</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便于理解与阅读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提供封装与新的复用方式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促进与领域专家的沟通</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使用领域术语</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领域专家理解</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比理解程序代码更容易</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提供灵活性</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作为配置，支持运行时变更</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作为代码生成工具，支持执行环境变更</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extLst>
      <p:ext uri="{BB962C8B-B14F-4D97-AF65-F5344CB8AC3E}">
        <p14:creationId xmlns:p14="http://schemas.microsoft.com/office/powerpoint/2010/main" val="21391285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646331"/>
          </a:xfrm>
          <a:prstGeom prst="rect">
            <a:avLst/>
          </a:prstGeom>
          <a:noFill/>
        </p:spPr>
        <p:txBody>
          <a:bodyPr wrap="square" rtlCol="0">
            <a:spAutoFit/>
          </a:bodyPr>
          <a:lstStyle/>
          <a:p>
            <a:pPr marL="285750" indent="-285750">
              <a:buFont typeface="Wingdings" panose="05000000000000000000" pitchFamily="2" charset="2"/>
              <a:buChar char="Ø"/>
            </a:pPr>
            <a:endParaRPr lang="en-US" altLang="zh-CN" dirty="0">
              <a:sym typeface="+mn-ea"/>
            </a:endParaRPr>
          </a:p>
          <a:p>
            <a:pPr marL="1200150" lvl="2" indent="-285750">
              <a:buFont typeface="Arial" panose="020B0604020202020204" pitchFamily="34" charset="0"/>
              <a:buChar char="•"/>
            </a:pP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
        <p:nvSpPr>
          <p:cNvPr id="6" name="内容占位符 2"/>
          <p:cNvSpPr txBox="1">
            <a:spLocks/>
          </p:cNvSpPr>
          <p:nvPr/>
        </p:nvSpPr>
        <p:spPr>
          <a:xfrm>
            <a:off x="475130" y="1255358"/>
            <a:ext cx="4195482" cy="3035940"/>
          </a:xfrm>
          <a:prstGeom prst="rect">
            <a:avLst/>
          </a:prstGeom>
          <a:ln>
            <a:solidFill>
              <a:srgbClr val="0070C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作为</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语言开发工具</a:t>
            </a:r>
            <a:endParaRPr lang="en-US" altLang="zh-CN"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lvl="1">
              <a:buFont typeface="Wingdings" panose="05000000000000000000" pitchFamily="2" charset="2"/>
              <a:buChar char="u"/>
            </a:pPr>
            <a:r>
              <a:rPr lang="zh-CN" altLang="en-US"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省去编写</a:t>
            </a:r>
            <a:r>
              <a:rPr lang="en-US" altLang="zh-CN"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语言的语法分析</a:t>
            </a:r>
            <a:endParaRPr lang="en-US" altLang="zh-CN"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lvl="1">
              <a:buFont typeface="Wingdings" panose="05000000000000000000" pitchFamily="2" charset="2"/>
              <a:buChar char="u"/>
            </a:pPr>
            <a:r>
              <a:rPr lang="zh-CN" altLang="en-US"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避免</a:t>
            </a:r>
            <a:r>
              <a:rPr lang="en-US" altLang="zh-CN"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语言的语法变更</a:t>
            </a:r>
            <a:endParaRPr lang="en-US" altLang="zh-CN"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lvl="1">
              <a:buFont typeface="Wingdings" panose="05000000000000000000" pitchFamily="2" charset="2"/>
              <a:buChar char="u"/>
            </a:pPr>
            <a:r>
              <a:rPr lang="zh-CN" altLang="en-US"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借鉴</a:t>
            </a:r>
            <a:r>
              <a:rPr lang="en-US" altLang="zh-CN"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XML/JSON</a:t>
            </a:r>
            <a:r>
              <a:rPr lang="zh-CN" altLang="en-US"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思想</a:t>
            </a:r>
            <a:endParaRPr lang="en-US" altLang="zh-CN"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lvl="2">
              <a:buFont typeface="Wingdings" panose="05000000000000000000" pitchFamily="2" charset="2"/>
              <a:buChar char="u"/>
            </a:pPr>
            <a:r>
              <a:rPr lang="zh-CN" altLang="en-US" sz="14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文档对象模型</a:t>
            </a:r>
            <a:endParaRPr lang="en-US" altLang="zh-CN" sz="14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lvl="1">
              <a:buFont typeface="Wingdings" panose="05000000000000000000" pitchFamily="2" charset="2"/>
              <a:buChar char="u"/>
            </a:pPr>
            <a:r>
              <a:rPr lang="zh-CN" altLang="en-US"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代码对象模型</a:t>
            </a:r>
            <a:endParaRPr lang="en-US" altLang="zh-CN"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lvl="1">
              <a:buFont typeface="Wingdings" panose="05000000000000000000" pitchFamily="2" charset="2"/>
              <a:buChar char="u"/>
            </a:pPr>
            <a:endParaRPr lang="en-US" altLang="zh-CN" sz="1800"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7" name="Picture 4" descr="C:\Users\DREAMA~1\AppData\Local\Temp\SNAGHTML1a1ac5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0977" y="1255358"/>
            <a:ext cx="7088395" cy="3037884"/>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8" name="Picture 4" descr="C:\Users\DREAMA~1\AppData\Local\Temp\SNAGHTMLf8f18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128" y="4371524"/>
            <a:ext cx="9318931" cy="22817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DREAMA~1\AppData\Local\Temp\SNAGHTML1eaa79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16" y="4516585"/>
            <a:ext cx="11157856" cy="2214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86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 calcmode="lin" valueType="num">
                                      <p:cBhvr additive="base">
                                        <p:cTn id="1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 calcmode="lin" valueType="num">
                                      <p:cBhvr additive="base">
                                        <p:cTn id="2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8"/>
                                        </p:tgtEl>
                                        <p:attrNameLst>
                                          <p:attrName>ppt_x</p:attrName>
                                        </p:attrNameLst>
                                      </p:cBhvr>
                                      <p:tavLst>
                                        <p:tav tm="0">
                                          <p:val>
                                            <p:strVal val="ppt_x"/>
                                          </p:val>
                                        </p:tav>
                                        <p:tav tm="100000">
                                          <p:val>
                                            <p:strVal val="ppt_x"/>
                                          </p:val>
                                        </p:tav>
                                      </p:tavLst>
                                    </p:anim>
                                    <p:anim calcmode="lin" valueType="num">
                                      <p:cBhvr additive="base">
                                        <p:cTn id="33" dur="500"/>
                                        <p:tgtEl>
                                          <p:spTgt spid="8"/>
                                        </p:tgtEl>
                                        <p:attrNameLst>
                                          <p:attrName>ppt_y</p:attrName>
                                        </p:attrNameLst>
                                      </p:cBhvr>
                                      <p:tavLst>
                                        <p:tav tm="0">
                                          <p:val>
                                            <p:strVal val="ppt_y"/>
                                          </p:val>
                                        </p:tav>
                                        <p:tav tm="100000">
                                          <p:val>
                                            <p:strVal val="1+ppt_h/2"/>
                                          </p:val>
                                        </p:tav>
                                      </p:tavLst>
                                    </p:anim>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anim calcmode="lin" valueType="num">
                                      <p:cBhvr additive="base">
                                        <p:cTn id="4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p>
          <a:p>
            <a:pPr marL="742950" lvl="1"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使用流程</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4" name="Picture 6" descr="C:\Users\DREAMA~1\AppData\Local\Temp\SNAGHTML2b4176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437" y="2798077"/>
            <a:ext cx="10058079" cy="136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2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这里的语义与传统语言语义不太一样，因为</a:t>
            </a: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是作为语言基础提供的</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语法解析后得到的内存表示我们称为语义</a:t>
            </a:r>
            <a:endPar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容易误认为是抽象语法树</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的语义与核心语法对应</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语句、函数、变量</a:t>
            </a:r>
            <a:endPar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的所有语法在解析后都对应到三个语义</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class</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，表示了三个核心语法的信息</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StatementData</a:t>
            </a:r>
            <a:endPar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FunctionData</a:t>
            </a:r>
            <a:endPar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ValueData</a:t>
            </a:r>
            <a:endParaRPr lang="en-US" altLang="zh-CN" dirty="0" smtClean="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三种语义类都从一个接口派生</a:t>
            </a: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ISyntaxCompoent</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2"/>
              </a:rPr>
              <a:t>https</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2"/>
              </a:rPr>
              <a: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hlinkClick r:id="rId2"/>
              </a:rPr>
              <a:t>github.com/dreamanlan/MetaDSL/blob/master/Dsl.cs</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另外有一个加载类用于从文件读取</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信息</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DslFile</a:t>
            </a:r>
            <a:endParaRPr lang="en-US" altLang="zh-CN" dirty="0">
              <a:solidFill>
                <a:srgbClr val="FF000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extLst>
      <p:ext uri="{BB962C8B-B14F-4D97-AF65-F5344CB8AC3E}">
        <p14:creationId xmlns:p14="http://schemas.microsoft.com/office/powerpoint/2010/main" val="23833585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3416320"/>
          </a:xfrm>
          <a:prstGeom prst="rect">
            <a:avLst/>
          </a:prstGeom>
          <a:noFill/>
        </p:spPr>
        <p:txBody>
          <a:bodyPr wrap="square" rtlCol="0">
            <a:spAutoFit/>
          </a:bodyPr>
          <a:lstStyle/>
          <a:p>
            <a:pPr>
              <a:buFont typeface="Wingdings" panose="05000000000000000000" pitchFamily="2" charset="2"/>
              <a:buChar char="Ø"/>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的内存表示与使用</a:t>
            </a:r>
          </a:p>
          <a:p>
            <a:pPr marL="914400" lvl="1" indent="-342900">
              <a:buFont typeface="Wingdings" panose="05000000000000000000" pitchFamily="2" charset="2"/>
              <a:buChar char="u"/>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加载</a:t>
            </a:r>
            <a:r>
              <a:rPr lang="en-US" altLang="zh-CN" dirty="0" err="1">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得到与核心语法对应的代码对象模型</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314450" lvl="2">
              <a:buFont typeface="Arial" panose="020B0604020202020204" pitchFamily="34" charset="0"/>
              <a:buChar char="•"/>
            </a:pPr>
            <a:r>
              <a:rPr lang="zh-CN" altLang="en-US" sz="16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语句、函数、变量</a:t>
            </a:r>
            <a:endParaRPr lang="en-US" altLang="zh-CN" sz="16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314450" lvl="2">
              <a:buFont typeface="Arial" panose="020B0604020202020204" pitchFamily="34" charset="0"/>
              <a:buChar char="•"/>
            </a:pPr>
            <a:r>
              <a:rPr lang="zh-CN" altLang="en-US" sz="16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可解释性</a:t>
            </a:r>
            <a:endParaRPr lang="en-US" altLang="zh-CN" sz="16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a:buFont typeface="Arial" panose="020B0604020202020204" pitchFamily="34" charset="0"/>
              <a:buChar char="•"/>
            </a:pPr>
            <a:r>
              <a:rPr lang="en-US" altLang="zh-CN" sz="14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sz="14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代码对象模型面向表示</a:t>
            </a:r>
            <a:endParaRPr lang="en-US" altLang="zh-CN" sz="14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a:buFont typeface="Arial" panose="020B0604020202020204" pitchFamily="34" charset="0"/>
              <a:buChar char="•"/>
            </a:pPr>
            <a:r>
              <a:rPr lang="en-US" altLang="zh-CN" sz="14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sz="14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解释器的开发是基于</a:t>
            </a:r>
            <a:r>
              <a:rPr lang="en-US" altLang="zh-CN" sz="14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sz="14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开发的一部分</a:t>
            </a:r>
            <a:endParaRPr lang="en-US" altLang="zh-CN" sz="14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914400" lvl="1" indent="-342900">
              <a:buFont typeface="Wingdings" panose="05000000000000000000" pitchFamily="2" charset="2"/>
              <a:buChar char="u"/>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通用脚本语言（如</a:t>
            </a:r>
            <a:r>
              <a:rPr lang="en-US" altLang="zh-CN" dirty="0" err="1">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Lua</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）通常不提供语法内存表示</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314450" lvl="2">
              <a:buFont typeface="Arial" panose="020B0604020202020204" pitchFamily="34" charset="0"/>
              <a:buChar char="•"/>
            </a:pPr>
            <a:r>
              <a:rPr lang="zh-CN" altLang="en-US" sz="16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嵌入脚本虚拟机</a:t>
            </a:r>
            <a:endParaRPr lang="en-US" altLang="zh-CN" sz="14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314450" lvl="2">
              <a:buFont typeface="Arial" panose="020B0604020202020204" pitchFamily="34" charset="0"/>
              <a:buChar char="•"/>
            </a:pPr>
            <a:r>
              <a:rPr lang="zh-CN" altLang="en-US" sz="16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访问运行时数据（而非语法内存表示）</a:t>
            </a:r>
            <a:endParaRPr lang="en-US" altLang="zh-CN" sz="16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314450" lvl="2">
              <a:buFont typeface="Arial" panose="020B0604020202020204" pitchFamily="34" charset="0"/>
              <a:buChar char="•"/>
            </a:pPr>
            <a:r>
              <a:rPr lang="en-US" altLang="zh-CN" sz="16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GPL</a:t>
            </a:r>
            <a:r>
              <a:rPr lang="zh-CN" altLang="en-US" sz="16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是语义明确的语言，面向执行而非表示</a:t>
            </a:r>
            <a:endParaRPr lang="en-US" altLang="zh-CN" sz="1600"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285750" indent="-285750">
              <a:buFont typeface="Wingdings" panose="05000000000000000000" pitchFamily="2" charset="2"/>
              <a:buChar char="Ø"/>
            </a:pPr>
            <a:endPar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4" name="Picture 4" descr="C:\Users\DREAMA~1\AppData\Local\Temp\SNAGHTML24c3b4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2151" y="3054089"/>
            <a:ext cx="5508555" cy="37226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DREAMA~1\AppData\Local\Temp\SNAGHTML36341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3910" y="343206"/>
            <a:ext cx="5325035" cy="3102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DREAMA~1\AppData\Local\Temp\SNAGHTML13ddbe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3579" y="2164968"/>
            <a:ext cx="5955544" cy="28165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REAMA~1\AppData\Local\Temp\SNAGHTML9618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791" y="2160313"/>
            <a:ext cx="6261239" cy="3945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60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4"/>
                                        </p:tgtEl>
                                        <p:attrNameLst>
                                          <p:attrName>ppt_x</p:attrName>
                                        </p:attrNameLst>
                                      </p:cBhvr>
                                      <p:tavLst>
                                        <p:tav tm="0">
                                          <p:val>
                                            <p:strVal val="ppt_x"/>
                                          </p:val>
                                        </p:tav>
                                        <p:tav tm="100000">
                                          <p:val>
                                            <p:strVal val="ppt_x"/>
                                          </p:val>
                                        </p:tav>
                                      </p:tavLst>
                                    </p:anim>
                                    <p:anim calcmode="lin" valueType="num">
                                      <p:cBhvr additive="base">
                                        <p:cTn id="19" dur="500"/>
                                        <p:tgtEl>
                                          <p:spTgt spid="4"/>
                                        </p:tgtEl>
                                        <p:attrNameLst>
                                          <p:attrName>ppt_y</p:attrName>
                                        </p:attrNameLst>
                                      </p:cBhvr>
                                      <p:tavLst>
                                        <p:tav tm="0">
                                          <p:val>
                                            <p:strVal val="ppt_y"/>
                                          </p:val>
                                        </p:tav>
                                        <p:tav tm="100000">
                                          <p:val>
                                            <p:strVal val="1+ppt_h/2"/>
                                          </p:val>
                                        </p:tav>
                                      </p:tavLst>
                                    </p:anim>
                                    <p:set>
                                      <p:cBhvr>
                                        <p:cTn id="20" dur="1" fill="hold">
                                          <p:stCondLst>
                                            <p:cond delay="499"/>
                                          </p:stCondLst>
                                        </p:cTn>
                                        <p:tgtEl>
                                          <p:spTgt spid="4"/>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7"/>
                                        </p:tgtEl>
                                        <p:attrNameLst>
                                          <p:attrName>ppt_x</p:attrName>
                                        </p:attrNameLst>
                                      </p:cBhvr>
                                      <p:tavLst>
                                        <p:tav tm="0">
                                          <p:val>
                                            <p:strVal val="ppt_x"/>
                                          </p:val>
                                        </p:tav>
                                        <p:tav tm="100000">
                                          <p:val>
                                            <p:strVal val="ppt_x"/>
                                          </p:val>
                                        </p:tav>
                                      </p:tavLst>
                                    </p:anim>
                                    <p:anim calcmode="lin" valueType="num">
                                      <p:cBhvr additive="base">
                                        <p:cTn id="23" dur="500"/>
                                        <p:tgtEl>
                                          <p:spTgt spid="7"/>
                                        </p:tgtEl>
                                        <p:attrNameLst>
                                          <p:attrName>ppt_y</p:attrName>
                                        </p:attrNameLst>
                                      </p:cBhvr>
                                      <p:tavLst>
                                        <p:tav tm="0">
                                          <p:val>
                                            <p:strVal val="ppt_y"/>
                                          </p:val>
                                        </p:tav>
                                        <p:tav tm="100000">
                                          <p:val>
                                            <p:strVal val="1+ppt_h/2"/>
                                          </p:val>
                                        </p:tav>
                                      </p:tavLst>
                                    </p:anim>
                                    <p:set>
                                      <p:cBhvr>
                                        <p:cTn id="24" dur="1" fill="hold">
                                          <p:stCondLst>
                                            <p:cond delay="499"/>
                                          </p:stCondLst>
                                        </p:cTn>
                                        <p:tgtEl>
                                          <p:spTgt spid="7"/>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5"/>
                                        </p:tgtEl>
                                        <p:attrNameLst>
                                          <p:attrName>ppt_x</p:attrName>
                                        </p:attrNameLst>
                                      </p:cBhvr>
                                      <p:tavLst>
                                        <p:tav tm="0">
                                          <p:val>
                                            <p:strVal val="ppt_x"/>
                                          </p:val>
                                        </p:tav>
                                        <p:tav tm="100000">
                                          <p:val>
                                            <p:strVal val="ppt_x"/>
                                          </p:val>
                                        </p:tav>
                                      </p:tavLst>
                                    </p:anim>
                                    <p:anim calcmode="lin" valueType="num">
                                      <p:cBhvr additive="base">
                                        <p:cTn id="27" dur="500"/>
                                        <p:tgtEl>
                                          <p:spTgt spid="5"/>
                                        </p:tgtEl>
                                        <p:attrNameLst>
                                          <p:attrName>ppt_y</p:attrName>
                                        </p:attrNameLst>
                                      </p:cBhvr>
                                      <p:tavLst>
                                        <p:tav tm="0">
                                          <p:val>
                                            <p:strVal val="ppt_y"/>
                                          </p:val>
                                        </p:tav>
                                        <p:tav tm="100000">
                                          <p:val>
                                            <p:strVal val="1+ppt_h/2"/>
                                          </p:val>
                                        </p:tav>
                                      </p:tavLst>
                                    </p:anim>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p>
          <a:p>
            <a:pPr marL="742950" lvl="1"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ISyntaxComponent</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定义了所有语法组件的抽象接口</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IsValid</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语法是否有效</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GetId</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获取</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id</a:t>
            </a:r>
          </a:p>
          <a:p>
            <a:pPr marL="1200150" lvl="2"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GetIdType</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获取</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id</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的类型</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GetLine</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 </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源码里的行号（不一定有效）</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ToScriptString</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(bool) </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转换为源码字符串</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6" name="图片 5"/>
          <p:cNvPicPr>
            <a:picLocks noChangeAspect="1"/>
          </p:cNvPicPr>
          <p:nvPr/>
        </p:nvPicPr>
        <p:blipFill>
          <a:blip r:embed="rId2"/>
          <a:stretch>
            <a:fillRect/>
          </a:stretch>
        </p:blipFill>
        <p:spPr>
          <a:xfrm>
            <a:off x="6175383" y="1917537"/>
            <a:ext cx="4861467" cy="3009842"/>
          </a:xfrm>
          <a:prstGeom prst="rect">
            <a:avLst/>
          </a:prstGeom>
        </p:spPr>
      </p:pic>
      <p:pic>
        <p:nvPicPr>
          <p:cNvPr id="1026" name="Picture 2" descr="C:\Users\DREAMA~1\AppData\Local\Temp\SNAGHTML237621f.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177" y="3539551"/>
            <a:ext cx="5513294" cy="3212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4940936" cy="2308324"/>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ValueData</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常量值</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函数名称</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里</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只有三种类型</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标识符</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数字</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字符串</a:t>
            </a: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7" name="图片 6"/>
          <p:cNvPicPr>
            <a:picLocks noChangeAspect="1"/>
          </p:cNvPicPr>
          <p:nvPr/>
        </p:nvPicPr>
        <p:blipFill>
          <a:blip r:embed="rId2"/>
          <a:stretch>
            <a:fillRect/>
          </a:stretch>
        </p:blipFill>
        <p:spPr>
          <a:xfrm>
            <a:off x="949509" y="3974990"/>
            <a:ext cx="5552800" cy="2563659"/>
          </a:xfrm>
          <a:prstGeom prst="rect">
            <a:avLst/>
          </a:prstGeom>
        </p:spPr>
      </p:pic>
      <p:pic>
        <p:nvPicPr>
          <p:cNvPr id="3076" name="Picture 4" descr="C:\Users\DREAMA~1\AppData\Local\Temp\SNAGHTML249bc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911" y="1582271"/>
            <a:ext cx="6933966" cy="4685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90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4940936"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ValueData</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变量的数据</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数值或名称（都用字符串记录）</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类型</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如果</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是从文本加载，还保留行号信息</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5" name="图片 4"/>
          <p:cNvPicPr>
            <a:picLocks noChangeAspect="1"/>
          </p:cNvPicPr>
          <p:nvPr/>
        </p:nvPicPr>
        <p:blipFill>
          <a:blip r:embed="rId2"/>
          <a:stretch>
            <a:fillRect/>
          </a:stretch>
        </p:blipFill>
        <p:spPr>
          <a:xfrm>
            <a:off x="5212977" y="1718530"/>
            <a:ext cx="6710082" cy="4957894"/>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120230"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FunctionData</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函数名</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高阶函数表示</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参数列表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语句由函数列表构成</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函数是最复杂与灵活的，语法上的灵活变化基本上都由函数提供</a:t>
            </a: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2052" name="Picture 4" descr="C:\Users\DREAMA~1\AppData\Local\Temp\SNAGHTML24c3b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718" y="1361919"/>
            <a:ext cx="7767917" cy="5249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120230"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FunctionData</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FunctionData</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的数据</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函数名</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参数列表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参数类型</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如果是高阶函数，则函数名为空</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LowerOrderFunction</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是低一阶的函数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递归直到最终的非高阶函数</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5" name="图片 4"/>
          <p:cNvPicPr>
            <a:picLocks noChangeAspect="1"/>
          </p:cNvPicPr>
          <p:nvPr/>
        </p:nvPicPr>
        <p:blipFill>
          <a:blip r:embed="rId2"/>
          <a:stretch>
            <a:fillRect/>
          </a:stretch>
        </p:blipFill>
        <p:spPr>
          <a:xfrm>
            <a:off x="5522258" y="559811"/>
            <a:ext cx="5638800" cy="6136825"/>
          </a:xfrm>
          <a:prstGeom prst="rect">
            <a:avLst/>
          </a:prstGeom>
        </p:spPr>
      </p:pic>
    </p:spTree>
    <p:extLst>
      <p:ext uri="{BB962C8B-B14F-4D97-AF65-F5344CB8AC3E}">
        <p14:creationId xmlns:p14="http://schemas.microsoft.com/office/powerpoint/2010/main" val="41178852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6402184"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函数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FunctionData</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参数类型</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FunctionData</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有一个</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ParamClassEnum</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，指明了前面提到的各类括号语法或者标明函数名是操作符</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zh-CN" altLang="en-US" dirty="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4" name="图片 3"/>
          <p:cNvPicPr>
            <a:picLocks noChangeAspect="1"/>
          </p:cNvPicPr>
          <p:nvPr/>
        </p:nvPicPr>
        <p:blipFill>
          <a:blip r:embed="rId2"/>
          <a:stretch>
            <a:fillRect/>
          </a:stretch>
        </p:blipFill>
        <p:spPr>
          <a:xfrm>
            <a:off x="6633883" y="1208264"/>
            <a:ext cx="4522383" cy="536537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336176" y="1582271"/>
            <a:ext cx="11326906" cy="4524315"/>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—Domain Specific Language—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领域特定语言</a:t>
            </a: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《Domain Specific Languages》</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rPr>
              <a:t>通常被认为的主要问题</a:t>
            </a:r>
            <a:endParaRPr lang="en-US" altLang="zh-CN" dirty="0" smtClean="0">
              <a:latin typeface="方正北魏楷书简体" panose="03000509000000000000" pitchFamily="65" charset="-122"/>
              <a:ea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语言噪声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需要学习新的语法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复杂的程序库与</a:t>
            </a:r>
            <a:r>
              <a:rPr lang="en-US" altLang="zh-CN"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r>
              <a:rPr lang="zh-CN" altLang="en-US"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也有大的学习成本</a:t>
            </a:r>
            <a:endParaRPr lang="en-US" altLang="zh-CN"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构建成本</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编写词法、语法解析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编写解释器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私有语言</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找不到合适的开发人员</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需要降低学习成本、限制语言应用范围</a:t>
            </a:r>
            <a:endParaRPr lang="en-US" altLang="zh-CN"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一叶障目的抽象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因为便利，所以什么都想用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所有成功抽象都会面临的问题</a:t>
            </a:r>
            <a:endParaRPr lang="en-US" altLang="zh-CN" dirty="0" smtClean="0">
              <a:solidFill>
                <a:schemeClr val="accent1">
                  <a:lumMod val="75000"/>
                </a:schemeClr>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3858841"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StatementData</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语句在结构上比较简单，就是一个函数列表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4098" name="Picture 2" descr="C:\Users\DREAMA~1\AppData\Local\Temp\SNAGHTML24f19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079" y="1183527"/>
            <a:ext cx="8148511" cy="550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4619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120230"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StatementData</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语句的数据就是一个函数列表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主要接口都是添加与获取函数的，提供了访问第一、二、三与最后一个函数的便捷方式</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5" name="图片 4"/>
          <p:cNvPicPr>
            <a:picLocks noChangeAspect="1"/>
          </p:cNvPicPr>
          <p:nvPr/>
        </p:nvPicPr>
        <p:blipFill>
          <a:blip r:embed="rId2"/>
          <a:stretch>
            <a:fillRect/>
          </a:stretch>
        </p:blipFill>
        <p:spPr>
          <a:xfrm>
            <a:off x="5295081" y="1766047"/>
            <a:ext cx="6741194" cy="4984377"/>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120230"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文件</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err="1" smtClean="0"/>
              <a:t>DslFile</a:t>
            </a:r>
            <a:endParaRPr lang="en-US" altLang="zh-CN" dirty="0" smtClean="0"/>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顶层语言结构信息列表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5122" name="Picture 2" descr="C:\Users\DREAMA~1\AppData\Local\Temp\SNAGHTML25731e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677" y="2117166"/>
            <a:ext cx="7862782" cy="467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120230"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文件</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en-US" altLang="zh-CN" dirty="0" err="1" smtClean="0"/>
              <a:t>DslFile</a:t>
            </a:r>
            <a:endParaRPr lang="en-US" altLang="zh-CN" dirty="0" smtClean="0"/>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主要提供功能</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顶层语言结构信息列表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加载与解析</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657350" lvl="3"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保存（全功能版本包含）</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pic>
        <p:nvPicPr>
          <p:cNvPr id="4" name="图片 3"/>
          <p:cNvPicPr>
            <a:picLocks noChangeAspect="1"/>
          </p:cNvPicPr>
          <p:nvPr/>
        </p:nvPicPr>
        <p:blipFill>
          <a:blip r:embed="rId2"/>
          <a:stretch>
            <a:fillRect/>
          </a:stretch>
        </p:blipFill>
        <p:spPr>
          <a:xfrm>
            <a:off x="5069542" y="1317812"/>
            <a:ext cx="6667076" cy="5415543"/>
          </a:xfrm>
          <a:prstGeom prst="rect">
            <a:avLst/>
          </a:prstGeom>
        </p:spPr>
      </p:pic>
    </p:spTree>
    <p:extLst>
      <p:ext uri="{BB962C8B-B14F-4D97-AF65-F5344CB8AC3E}">
        <p14:creationId xmlns:p14="http://schemas.microsoft.com/office/powerpoint/2010/main" val="5057806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313970"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加载与解析一个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的常用方式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日志回调</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Load/</a:t>
            </a:r>
            <a:r>
              <a:rPr lang="en-US" altLang="zh-CN" dirty="0" err="1">
                <a:latin typeface="方正北魏楷书简体" panose="03000509000000000000" pitchFamily="65" charset="-122"/>
                <a:ea typeface="方正北魏楷书简体" panose="03000509000000000000" pitchFamily="65" charset="-122"/>
              </a:rPr>
              <a:t>LoadFromString</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Save</a:t>
            </a:r>
          </a:p>
          <a:p>
            <a:pPr marL="1200150" lvl="2"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rPr>
              <a:t>LoadBinaryFile</a:t>
            </a:r>
            <a:r>
              <a:rPr lang="en-US" altLang="zh-CN" dirty="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LoadBinaryCode</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err="1">
                <a:latin typeface="方正北魏楷书简体" panose="03000509000000000000" pitchFamily="65" charset="-122"/>
                <a:ea typeface="方正北魏楷书简体" panose="03000509000000000000" pitchFamily="65" charset="-122"/>
                <a:cs typeface="方正北魏楷书简体" panose="03000509000000000000" pitchFamily="65" charset="-122"/>
              </a:rPr>
              <a:t>SaveBinaryFile</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库分为全版本与发布版本</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全版本包含输出脚本的功能，包括文本与二进制</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种格式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7" name="图片 6"/>
          <p:cNvPicPr>
            <a:picLocks noChangeAspect="1"/>
          </p:cNvPicPr>
          <p:nvPr/>
        </p:nvPicPr>
        <p:blipFill>
          <a:blip r:embed="rId2"/>
          <a:stretch>
            <a:fillRect/>
          </a:stretch>
        </p:blipFill>
        <p:spPr>
          <a:xfrm>
            <a:off x="5926253" y="1582271"/>
            <a:ext cx="5512964" cy="3257488"/>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4658547"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加载后如何遍历语义信息</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每个</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文件包含若干</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DslInfo</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DslInfo</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是一个</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ISyntaxComponent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根据其类型分别按语句、函数、变量三类处理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5003263" y="1201270"/>
            <a:ext cx="6461636" cy="5557636"/>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4658547"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加载后如何遍历语义信息</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语句、函数、变量三者间也是互相嵌套的关系，在具体加载时也可能互相调用</a:t>
            </a:r>
          </a:p>
        </p:txBody>
      </p:sp>
      <p:pic>
        <p:nvPicPr>
          <p:cNvPr id="5" name="图片 4"/>
          <p:cNvPicPr>
            <a:picLocks noChangeAspect="1"/>
          </p:cNvPicPr>
          <p:nvPr/>
        </p:nvPicPr>
        <p:blipFill>
          <a:blip r:embed="rId2"/>
          <a:stretch>
            <a:fillRect/>
          </a:stretch>
        </p:blipFill>
        <p:spPr>
          <a:xfrm>
            <a:off x="5232534" y="1210234"/>
            <a:ext cx="6164462" cy="5510883"/>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4259619"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加载实例解析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2"/>
              </a:rPr>
              <a:t>DslCalculator</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3"/>
              </a:rPr>
              <a:t>https://github.com/dreamanlan/BatchCommand</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Picture 2" descr="C:\Users\DREAMA~1\AppData\Local\Temp\SNAGHTML270bec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212" y="1958784"/>
            <a:ext cx="7454660" cy="3904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4916648"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加载实例解析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2"/>
              </a:rPr>
              <a:t>DslCalculator</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3"/>
              </a:rPr>
              <a:t>https://github.com/dreamanlan/BatchCommand</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表达式</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接口</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加载</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执行计算</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表达式工厂</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创建表达式实例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通用工厂</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4"/>
          <a:stretch>
            <a:fillRect/>
          </a:stretch>
        </p:blipFill>
        <p:spPr>
          <a:xfrm>
            <a:off x="5096540" y="1982139"/>
            <a:ext cx="6943301" cy="3241991"/>
          </a:xfrm>
          <a:prstGeom prst="rect">
            <a:avLst/>
          </a:prstGeom>
        </p:spPr>
      </p:pic>
    </p:spTree>
    <p:extLst>
      <p:ext uri="{BB962C8B-B14F-4D97-AF65-F5344CB8AC3E}">
        <p14:creationId xmlns:p14="http://schemas.microsoft.com/office/powerpoint/2010/main" val="40340498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4658547"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三个层次惯用法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接口</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定义抽象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抽象类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实现公共逻辑</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简化具体类实现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具体类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具体功能实现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抽象</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基类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实现</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加载的模板过程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提供更简化的加载接口</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3896448" y="1217346"/>
            <a:ext cx="5322468" cy="533770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MetaDSL</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336176" y="1582271"/>
            <a:ext cx="6788042" cy="4799965"/>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—Domain Specific Language—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领域特定语言</a:t>
            </a: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补充一点</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除了提供新的抽象，还提供一种新的接口表示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函数调用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编译器检查</a:t>
            </a:r>
            <a:endParaRPr lang="en-US" altLang="zh-CN"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耦合比较紧密</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静态依赖</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受限表达能力</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消息传递</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缺少检查</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通用类型（一种类型表示多种参数实体）</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松散耦合</a:t>
            </a:r>
            <a:r>
              <a:rPr lang="en-US" altLang="zh-CN"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没有静态依赖</a:t>
            </a:r>
            <a:endParaRPr lang="en-US" altLang="zh-CN"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受限表达能力</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p>
          <a:p>
            <a:pPr marL="2114550" lvl="4" indent="-285750">
              <a:buFont typeface="Arial" panose="020B0604020202020204" pitchFamily="34" charset="0"/>
              <a:buChar char="•"/>
            </a:pPr>
            <a:r>
              <a:rPr lang="zh-CN" altLang="en-US"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解析与解释器检查</a:t>
            </a:r>
            <a:endParaRPr lang="en-US" altLang="zh-CN"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松散耦合</a:t>
            </a:r>
            <a:r>
              <a:rPr lang="en-US" altLang="zh-CN"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没有静态依赖</a:t>
            </a:r>
            <a:endParaRPr lang="en-US" altLang="zh-CN"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2114550" lvl="4" indent="-285750">
              <a:buFont typeface="Arial" panose="020B0604020202020204" pitchFamily="34" charset="0"/>
              <a:buChar char="•"/>
            </a:pPr>
            <a:r>
              <a:rPr lang="zh-CN" altLang="en-US"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rPr>
              <a:t>图灵完备的表达能力</a:t>
            </a:r>
            <a:endParaRPr lang="en-US" altLang="zh-CN" dirty="0" smtClean="0">
              <a:solidFill>
                <a:srgbClr val="00B050"/>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作为接口表示的方式还能提供架构层面的能力</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1026" name="Picture 2" descr="C:\Users\DREAMA~1\AppData\Local\Temp\SNAGHTML33ae4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343" y="1582271"/>
            <a:ext cx="5052998" cy="44805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5734313"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抽象</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基类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普通函数调用样式</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加载</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Load(</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Ilist</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&lt;</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Iexpression</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&gt; </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exps</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语句类</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加载，按三类语法类型分别重载处理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Load(</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Dsl.ValueData</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vd</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Load(</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Dsl.FunctionData</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fd</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marL="1657350" lvl="3"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Load(</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Dsl.StatementData</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 </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sd</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p>
          <a:p>
            <a:pPr marL="742950" lvl="1" indent="-285750">
              <a:buFont typeface="Arial" panose="020B0604020202020204" pitchFamily="34" charset="0"/>
              <a:buChar char="•"/>
            </a:pPr>
            <a:endPar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5866897" y="1246094"/>
            <a:ext cx="5962536" cy="5477484"/>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0" y="1582271"/>
            <a:ext cx="5734313"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最常见的函数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基类</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实现加载过程</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子类直接实现计算过程即可</a:t>
            </a:r>
          </a:p>
        </p:txBody>
      </p:sp>
      <p:pic>
        <p:nvPicPr>
          <p:cNvPr id="5" name="图片 4"/>
          <p:cNvPicPr>
            <a:picLocks noChangeAspect="1"/>
          </p:cNvPicPr>
          <p:nvPr/>
        </p:nvPicPr>
        <p:blipFill>
          <a:blip r:embed="rId2"/>
          <a:stretch>
            <a:fillRect/>
          </a:stretch>
        </p:blipFill>
        <p:spPr>
          <a:xfrm>
            <a:off x="5014572" y="1672514"/>
            <a:ext cx="6626098" cy="4568930"/>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3874136"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hlinkClick r:id="rId2"/>
              </a:rPr>
              <a:t>BatchCommand</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演示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C#+DSL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实现</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Windows/Mac</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同源码批处理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DslCalculator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通用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脚本解释</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描述</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执行用法的可重用执行</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部分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已用于前面的地形生成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将用于后面的资源处理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4" name="图片 3"/>
          <p:cNvPicPr>
            <a:picLocks noChangeAspect="1"/>
          </p:cNvPicPr>
          <p:nvPr/>
        </p:nvPicPr>
        <p:blipFill>
          <a:blip r:embed="rId3"/>
          <a:stretch>
            <a:fillRect/>
          </a:stretch>
        </p:blipFill>
        <p:spPr>
          <a:xfrm>
            <a:off x="4047563" y="1837765"/>
            <a:ext cx="7718411" cy="457397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5200912"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的语义</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DslCalculator</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通用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脚本解释</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描述</a:t>
            </a:r>
            <a:r>
              <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执行用法的可重用执行</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部分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已用于前面的地形生成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将用于后面的资源处理</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p:txBody>
      </p:sp>
      <p:pic>
        <p:nvPicPr>
          <p:cNvPr id="5" name="Picture 2" descr="C:\Users\DREAMA~1\AppData\Local\Temp\SNAGHTML85e4d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352" y="3059599"/>
            <a:ext cx="9390529" cy="301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85609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的语义</a:t>
            </a:r>
            <a:endParaRPr lang="zh-CN" altLang="en-US" dirty="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927846" y="1210713"/>
            <a:ext cx="10641106" cy="5490796"/>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normAutofit fontScale="92500" lnSpcReduction="10000"/>
          </a:bodyPr>
          <a:lstStyle/>
          <a:p>
            <a:r>
              <a:rPr lang="zh-CN" altLang="en-US" dirty="0">
                <a:latin typeface="方正北魏楷书简体" panose="03000509000000000000" pitchFamily="65" charset="-122"/>
                <a:ea typeface="方正北魏楷书简体" panose="03000509000000000000" pitchFamily="65" charset="-122"/>
              </a:rPr>
              <a:t>第四章 </a:t>
            </a:r>
            <a:r>
              <a:rPr lang="zh-CN" altLang="en-US" dirty="0" smtClean="0">
                <a:latin typeface="方正北魏楷书简体" panose="03000509000000000000" pitchFamily="65" charset="-122"/>
                <a:ea typeface="方正北魏楷书简体" panose="03000509000000000000" pitchFamily="65" charset="-122"/>
              </a:rPr>
              <a:t>基于</a:t>
            </a:r>
            <a:r>
              <a:rPr lang="en-US" altLang="zh-CN" dirty="0" err="1" smtClean="0">
                <a:latin typeface="方正北魏楷书简体" panose="03000509000000000000" pitchFamily="65" charset="-122"/>
                <a:ea typeface="方正北魏楷书简体" panose="03000509000000000000" pitchFamily="65" charset="-122"/>
              </a:rPr>
              <a:t>MetaDSL</a:t>
            </a:r>
            <a:r>
              <a:rPr lang="zh-CN" altLang="en-US" dirty="0" smtClean="0">
                <a:latin typeface="方正北魏楷书简体" panose="03000509000000000000" pitchFamily="65" charset="-122"/>
                <a:ea typeface="方正北魏楷书简体" panose="03000509000000000000" pitchFamily="65" charset="-122"/>
              </a:rPr>
              <a:t>的</a:t>
            </a:r>
            <a:r>
              <a:rPr lang="zh-CN" altLang="en-US" dirty="0">
                <a:latin typeface="方正北魏楷书简体" panose="03000509000000000000" pitchFamily="65" charset="-122"/>
                <a:ea typeface="方正北魏楷书简体" panose="03000509000000000000" pitchFamily="65" charset="-122"/>
              </a:rPr>
              <a:t>剧情脚本与编辑器</a:t>
            </a:r>
          </a:p>
        </p:txBody>
      </p:sp>
      <p:sp>
        <p:nvSpPr>
          <p:cNvPr id="3" name="文本框 2"/>
          <p:cNvSpPr txBox="1"/>
          <p:nvPr/>
        </p:nvSpPr>
        <p:spPr>
          <a:xfrm>
            <a:off x="2017059" y="3231776"/>
            <a:ext cx="8377517" cy="1754326"/>
          </a:xfrm>
          <a:prstGeom prst="rect">
            <a:avLst/>
          </a:prstGeom>
          <a:noFill/>
        </p:spPr>
        <p:txBody>
          <a:bodyPr wrap="square" rtlCol="0">
            <a:spAutoFit/>
          </a:bodyPr>
          <a:lstStyle/>
          <a:p>
            <a:r>
              <a:rPr lang="zh-CN" altLang="en-US" dirty="0" smtClean="0">
                <a:solidFill>
                  <a:srgbClr val="FF0000"/>
                </a:solidFill>
                <a:latin typeface="方正北魏楷书简体" panose="03000509000000000000" pitchFamily="65" charset="-122"/>
                <a:ea typeface="方正北魏楷书简体" panose="03000509000000000000" pitchFamily="65" charset="-122"/>
              </a:rPr>
              <a:t>本部分介绍</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DSL</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在实际项目里的一个应用，因为是实际产品的实现，细节会比较复杂，这里的执行模型与通常的脚本和我们前面介绍的</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DslCalculator</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不一样，我会结合实际代码演示与讲解，希望能讲明白。</a:t>
            </a:r>
            <a:endParaRPr lang="en-US" altLang="zh-CN" dirty="0" smtClean="0">
              <a:solidFill>
                <a:srgbClr val="FF0000"/>
              </a:solidFill>
              <a:latin typeface="方正北魏楷书简体" panose="03000509000000000000" pitchFamily="65" charset="-122"/>
              <a:ea typeface="方正北魏楷书简体" panose="03000509000000000000" pitchFamily="65" charset="-122"/>
            </a:endParaRPr>
          </a:p>
          <a:p>
            <a:r>
              <a:rPr lang="zh-CN" altLang="en-US" dirty="0" smtClean="0">
                <a:solidFill>
                  <a:srgbClr val="FF0000"/>
                </a:solidFill>
                <a:latin typeface="方正北魏楷书简体" panose="03000509000000000000" pitchFamily="65" charset="-122"/>
                <a:ea typeface="方正北魏楷书简体" panose="03000509000000000000" pitchFamily="65" charset="-122"/>
              </a:rPr>
              <a:t>这个应用也可以认为是前面</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LOP</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里语言工作台的一个实例，我们定义了一个剧情</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DSL</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，实现一个编辑器来编辑这个</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DSL</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的抽象表示，然后生成</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DSL</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，用于存储与执行。</a:t>
            </a:r>
            <a:endParaRPr lang="zh-CN" altLang="en-US" dirty="0">
              <a:solidFill>
                <a:srgbClr val="FF0000"/>
              </a:solidFill>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开发背景</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5078313"/>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Unity</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游戏常用的剧情工具</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Flux/</a:t>
            </a: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uSequence</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插件</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Timeline+Track+Event</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的概念，基于时间轴组织</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通用工具，不是专为剧情开发</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需要借助</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unity</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的各种编辑功能，比如动画要用</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Animation</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编辑，要求对</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unity</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编辑器比较熟悉</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与游戏逻辑的结合较弱，比如实现</a:t>
            </a:r>
            <a:r>
              <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NPC</a:t>
            </a: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走到目标点后再继续剧情</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编辑操作比较琐碎，编辑界面无法呈现剧情的主体结构</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2017</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年前我们试用了一小段时间，策划同学觉得不可用，放弃</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Timeline</a:t>
            </a: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Unity 2017</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版本引入，当时官方制作了一个电影片断，效果惊人</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Timeline+Track+Clip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的概念，基于时间轴组织</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Clip</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有多种类型，比较好的集成了动画、特效与位置变化的编辑，支持融合与自动插值</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与</a:t>
            </a: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Cinemachine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插件紧合很好，可以制作专业级的镜头与动画表现效果</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2017</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年后我们项目比较关键的动画片断基本都改用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Timeline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制作</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开发背景</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5078313"/>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Unity</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游戏常用的剧情工具</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Timeline</a:t>
            </a:r>
          </a:p>
          <a:p>
            <a:pPr marL="1200150" lvl="2" indent="-285750">
              <a:buFont typeface="Arial" panose="020B0604020202020204" pitchFamily="34" charset="0"/>
              <a:buChar char="•"/>
            </a:pP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主要由美术同学使用，资源主要以静态资源</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为主，对策划同学制作动画难度过高（专业性）</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动画中使用玩家或游戏</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NPC</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时比较麻烦，需要使用替代资源编辑，运行时再替换为游戏里的对象</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制作周期长，通常以周为单位预估单个动画的制作时间</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修改非常麻烦，基本上相当于重新制作</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与游戏结合仍然较弱，动画过程中要插入交互非常困难（比如剧情对话选项与</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QTE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自制剧情工具</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消息触发</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消息处理与命令队列的概念，类似电影剧本的表述方式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定制编辑器，保证基础概念映射到编辑器，在编辑器里能</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反映剧情的主要</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结构</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基于命令的表述隐藏了细节，策划不需要逐帧编辑，命令参数的编辑可以按策划需求定制</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与</a:t>
            </a:r>
            <a:r>
              <a:rPr lang="zh-CN" altLang="en-US"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游戏逻辑结合紧密，基于游戏里的对象与功能组合，方便实现交互</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功能</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可以方便调用</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Timeline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集成动画片断播放（此时</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Timeline</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更像是一个动画资源）</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制作快速，以小时为单位制作剧情</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2018</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年下半年开始成为项目主要剧情制作方式</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extLst>
      <p:ext uri="{BB962C8B-B14F-4D97-AF65-F5344CB8AC3E}">
        <p14:creationId xmlns:p14="http://schemas.microsoft.com/office/powerpoint/2010/main" val="34990883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开发背景</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Unity</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游戏常用的剧情工具</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en-US" altLang="zh-CN" dirty="0" err="1"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MetaDSL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的作用</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基于脚本的思路确保先建立概念模型（先使用脚本描述，再实现），并在编辑器开发前作为与策划沟通的素材，有助于建立概念层的一致性</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实现的剧情编辑器比较像语言工作台，</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DSL</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作为编辑器与剧情系统中间的纽带，保证了概念对应，约束了需求变化的方向（通过扩充新的命令来支持新需求）</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基于语言与解释器思路实现命令队列，提供了类似语言图灵完备性的参考，高层设计相对变得简单</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脚本语言方便实现逻辑热更新，语言</a:t>
            </a:r>
            <a:r>
              <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+API</a:t>
            </a: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的思路区分了不变与可变，有利于提升可扩展性</a:t>
            </a: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剧情脚本作为可解析文本（开发时为文本，转换为运行时的二进制），方便批量修改与编辑</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en-US" altLang="zh-CN"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1200150" lvl="2" indent="-285750">
              <a:buFont typeface="Arial" panose="020B0604020202020204" pitchFamily="34" charset="0"/>
              <a:buChar char="•"/>
            </a:pPr>
            <a:endPar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p:txBody>
      </p:sp>
    </p:spTree>
    <p:extLst>
      <p:ext uri="{BB962C8B-B14F-4D97-AF65-F5344CB8AC3E}">
        <p14:creationId xmlns:p14="http://schemas.microsoft.com/office/powerpoint/2010/main" val="242830873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剧情演示</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文本框 2"/>
          <p:cNvSpPr txBox="1"/>
          <p:nvPr/>
        </p:nvSpPr>
        <p:spPr>
          <a:xfrm>
            <a:off x="272041" y="1582271"/>
            <a:ext cx="11326906"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cs typeface="方正北魏楷书简体" panose="03000509000000000000" pitchFamily="65" charset="-122"/>
              </a:rPr>
              <a:t>剧情演示</a:t>
            </a:r>
            <a:endParaRPr lang="en-US" altLang="zh-CN" dirty="0">
              <a:latin typeface="方正北魏楷书简体" panose="03000509000000000000" pitchFamily="65" charset="-122"/>
              <a:ea typeface="方正北魏楷书简体" panose="03000509000000000000" pitchFamily="65" charset="-122"/>
              <a:cs typeface="方正北魏楷书简体" panose="03000509000000000000" pitchFamily="65" charset="-122"/>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剧情编辑器</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剧情脚本</a:t>
            </a:r>
            <a:endParaRPr lang="en-US" altLang="zh-CN"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endParaRPr>
          </a:p>
          <a:p>
            <a:pPr marL="742950" lvl="1" indent="-285750">
              <a:buFont typeface="Arial" panose="020B0604020202020204" pitchFamily="34" charset="0"/>
              <a:buChar char="•"/>
            </a:pPr>
            <a:r>
              <a:rPr lang="zh-CN" altLang="en-US" dirty="0" smtClean="0">
                <a:solidFill>
                  <a:schemeClr val="tx1"/>
                </a:solidFill>
                <a:latin typeface="方正北魏楷书简体" panose="03000509000000000000" pitchFamily="65" charset="-122"/>
                <a:ea typeface="方正北魏楷书简体" panose="03000509000000000000" pitchFamily="65" charset="-122"/>
                <a:cs typeface="方正北魏楷书简体" panose="03000509000000000000" pitchFamily="65" charset="-122"/>
                <a:sym typeface="+mn-ea"/>
              </a:rPr>
              <a:t>剧情演示</a:t>
            </a:r>
          </a:p>
        </p:txBody>
      </p:sp>
      <p:pic>
        <p:nvPicPr>
          <p:cNvPr id="4" name="图片 3"/>
          <p:cNvPicPr>
            <a:picLocks noChangeAspect="1"/>
          </p:cNvPicPr>
          <p:nvPr/>
        </p:nvPicPr>
        <p:blipFill>
          <a:blip r:embed="rId2"/>
          <a:stretch>
            <a:fillRect/>
          </a:stretch>
        </p:blipFill>
        <p:spPr>
          <a:xfrm>
            <a:off x="3385593" y="1582271"/>
            <a:ext cx="7818698" cy="5129118"/>
          </a:xfrm>
          <a:prstGeom prst="rect">
            <a:avLst/>
          </a:prstGeom>
        </p:spPr>
      </p:pic>
    </p:spTree>
    <p:extLst>
      <p:ext uri="{BB962C8B-B14F-4D97-AF65-F5344CB8AC3E}">
        <p14:creationId xmlns:p14="http://schemas.microsoft.com/office/powerpoint/2010/main" val="11423689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2075</TotalTime>
  <Words>10114</Words>
  <Application>Microsoft Office PowerPoint</Application>
  <PresentationFormat>宽屏</PresentationFormat>
  <Paragraphs>1381</Paragraphs>
  <Slides>151</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151</vt:i4>
      </vt:variant>
    </vt:vector>
  </HeadingPairs>
  <TitlesOfParts>
    <vt:vector size="161" baseType="lpstr">
      <vt:lpstr>方正北魏楷书简体</vt:lpstr>
      <vt:lpstr>华文楷体</vt:lpstr>
      <vt:lpstr>宋体</vt:lpstr>
      <vt:lpstr>微软雅黑</vt:lpstr>
      <vt:lpstr>Arial</vt:lpstr>
      <vt:lpstr>Calibri</vt:lpstr>
      <vt:lpstr>Calibri Light</vt:lpstr>
      <vt:lpstr>Wingdings</vt:lpstr>
      <vt:lpstr>Office 主题</vt:lpstr>
      <vt:lpstr>程序包</vt:lpstr>
      <vt:lpstr>MetaDSL及在Unity游戏开发的应用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TENCENT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hisenwang(王昭楠)</dc:creator>
  <cp:lastModifiedBy>dreamanlan(兰翔)</cp:lastModifiedBy>
  <cp:revision>619</cp:revision>
  <dcterms:created xsi:type="dcterms:W3CDTF">2016-11-17T07:26:00Z</dcterms:created>
  <dcterms:modified xsi:type="dcterms:W3CDTF">2021-06-27T03:01:52Z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